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506d3400fe_0_7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506d3400fe_0_7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31ff601635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1ff60163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506d3400fe_0_7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506d3400fe_0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31ff601635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1ff60163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506d3400fe_0_7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506d3400fe_0_7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506d3400f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506d3400f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506d3400fe_0_7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06d3400fe_0_7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31ff60163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1ff60163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06d3400fe_0_7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06d3400fe_0_7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506d3400f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506d3400f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g506d3400f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506d3400f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506d3400fe_0_7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506d3400fe_0_7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31ff601635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1ff601635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506d3400fe_0_7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506d3400fe_0_7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31ff60163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1ff60163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506d3400fe_0_7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506d3400fe_0_7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31ff6016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1ff6016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506d3400fe_0_7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506d3400fe_0_7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31ff60163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1ff60163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506d3400fe_0_7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06d3400fe_0_7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31ff60163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1ff60163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506d3400fe_0_7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506d3400fe_0_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31ff601635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1ff60163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Aspects of a Civilization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0" name="Shape 100"/>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Social Hierarchy:</a:t>
            </a:r>
            <a:endParaRPr/>
          </a:p>
        </p:txBody>
      </p:sp>
      <p:sp>
        <p:nvSpPr>
          <p:cNvPr id="106" name="Google Shape;106;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t>The division of society often based on factors such as wealth, religion, or power.</a:t>
            </a:r>
            <a:endParaRPr b="1" sz="3000"/>
          </a:p>
          <a:p>
            <a:pPr indent="0" lvl="0" marL="0" rtl="0" algn="l">
              <a:spcBef>
                <a:spcPts val="1600"/>
              </a:spcBef>
              <a:spcAft>
                <a:spcPts val="1600"/>
              </a:spcAft>
              <a:buNone/>
            </a:pPr>
            <a:r>
              <a:rPr lang="en" sz="3000">
                <a:solidFill>
                  <a:srgbClr val="FF0000"/>
                </a:solidFill>
              </a:rPr>
              <a:t>Social classes: who is at the top, in the middle, and at the bottom.</a:t>
            </a:r>
            <a:br>
              <a:rPr lang="en"/>
            </a:b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0" name="Shape 110"/>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Economy &amp; Trade:</a:t>
            </a:r>
            <a:endParaRPr/>
          </a:p>
        </p:txBody>
      </p:sp>
      <p:sp>
        <p:nvSpPr>
          <p:cNvPr id="116" name="Google Shape;116;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t>The production, distribution, and consumption of goods and services within or between civilizations.</a:t>
            </a:r>
            <a:endParaRPr b="1" sz="3000"/>
          </a:p>
          <a:p>
            <a:pPr indent="0" lvl="0" marL="0" rtl="0" algn="l">
              <a:spcBef>
                <a:spcPts val="1600"/>
              </a:spcBef>
              <a:spcAft>
                <a:spcPts val="1600"/>
              </a:spcAft>
              <a:buNone/>
            </a:pPr>
            <a:r>
              <a:rPr lang="en" sz="3000">
                <a:solidFill>
                  <a:srgbClr val="FF0000"/>
                </a:solidFill>
              </a:rPr>
              <a:t>How people get the goods and services they need.</a:t>
            </a:r>
            <a:br>
              <a:rPr lang="en"/>
            </a:b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0" name="Shape 120"/>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System of Writing</a:t>
            </a:r>
            <a:endParaRPr/>
          </a:p>
        </p:txBody>
      </p:sp>
      <p:sp>
        <p:nvSpPr>
          <p:cNvPr id="126" name="Google Shape;126;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means by which people are able to record their ideas, thoughts, information, and knowledge so that it can be passed on to future generations (increasing collective learning.</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solidFill>
                  <a:srgbClr val="FF0000"/>
                </a:solidFill>
              </a:rPr>
              <a:t>Recording knowledge and information in order to increase collective learning.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0" name="Shape 130"/>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Expansion of Territory:</a:t>
            </a:r>
            <a:endParaRPr/>
          </a:p>
        </p:txBody>
      </p:sp>
      <p:sp>
        <p:nvSpPr>
          <p:cNvPr id="136" name="Google Shape;136;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t>The act of taking over areas of land by means of migration, warfare, or diplomacy.</a:t>
            </a:r>
            <a:endParaRPr b="1" sz="3000"/>
          </a:p>
          <a:p>
            <a:pPr indent="0" lvl="0" marL="0" rtl="0" algn="l">
              <a:spcBef>
                <a:spcPts val="1600"/>
              </a:spcBef>
              <a:spcAft>
                <a:spcPts val="0"/>
              </a:spcAft>
              <a:buNone/>
            </a:pPr>
            <a:r>
              <a:t/>
            </a:r>
            <a:endParaRPr/>
          </a:p>
          <a:p>
            <a:pPr indent="0" lvl="0" marL="0" rtl="0" algn="l">
              <a:spcBef>
                <a:spcPts val="1600"/>
              </a:spcBef>
              <a:spcAft>
                <a:spcPts val="1600"/>
              </a:spcAft>
              <a:buNone/>
            </a:pPr>
            <a:r>
              <a:rPr b="1" lang="en" sz="3000">
                <a:solidFill>
                  <a:srgbClr val="FF0000"/>
                </a:solidFill>
              </a:rPr>
              <a:t>Taking other people’s stuff.</a:t>
            </a:r>
            <a:br>
              <a:rPr lang="en"/>
            </a:b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0" name="Shape 140"/>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Monumental Architecture</a:t>
            </a:r>
            <a:endParaRPr/>
          </a:p>
        </p:txBody>
      </p:sp>
      <p:sp>
        <p:nvSpPr>
          <p:cNvPr id="146" name="Google Shape;146;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Large scale building projects requiring massive amounts of labor and materials, aimed at showing the power and wealth of an individual and/or civilization.</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solidFill>
                  <a:srgbClr val="FF0000"/>
                </a:solidFill>
              </a:rPr>
              <a:t>Huge building projects that cost a lot, but ultimately show the greatness of a king or civilization.</a:t>
            </a:r>
            <a:endParaRPr>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Aspects of a Civilization</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rPr>
              <a:t>Today you will be examining the various aspects (characteristics) that most ancient civilizations shared.  As you take notes on these aspects, be sure that you write down each of the following:</a:t>
            </a:r>
            <a:endParaRPr b="1">
              <a:solidFill>
                <a:srgbClr val="FF0000"/>
              </a:solidFill>
            </a:endParaRPr>
          </a:p>
          <a:p>
            <a:pPr indent="-342900" lvl="0" marL="457200" rtl="0" algn="l">
              <a:spcBef>
                <a:spcPts val="1600"/>
              </a:spcBef>
              <a:spcAft>
                <a:spcPts val="0"/>
              </a:spcAft>
              <a:buClr>
                <a:srgbClr val="FF0000"/>
              </a:buClr>
              <a:buSzPts val="1800"/>
              <a:buChar char="●"/>
            </a:pPr>
            <a:r>
              <a:rPr b="1" lang="en">
                <a:solidFill>
                  <a:srgbClr val="FF0000"/>
                </a:solidFill>
              </a:rPr>
              <a:t>The Name of Each Aspect.</a:t>
            </a:r>
            <a:endParaRPr b="1">
              <a:solidFill>
                <a:srgbClr val="FF0000"/>
              </a:solidFill>
            </a:endParaRPr>
          </a:p>
          <a:p>
            <a:pPr indent="-342900" lvl="0" marL="457200" rtl="0" algn="l">
              <a:spcBef>
                <a:spcPts val="0"/>
              </a:spcBef>
              <a:spcAft>
                <a:spcPts val="0"/>
              </a:spcAft>
              <a:buClr>
                <a:srgbClr val="FF0000"/>
              </a:buClr>
              <a:buSzPts val="1800"/>
              <a:buChar char="●"/>
            </a:pPr>
            <a:r>
              <a:rPr b="1" lang="en">
                <a:solidFill>
                  <a:srgbClr val="FF0000"/>
                </a:solidFill>
              </a:rPr>
              <a:t>A Description of Each Aspect.</a:t>
            </a:r>
            <a:endParaRPr b="1">
              <a:solidFill>
                <a:srgbClr val="FF0000"/>
              </a:solidFill>
            </a:endParaRPr>
          </a:p>
          <a:p>
            <a:pPr indent="-342900" lvl="0" marL="457200" rtl="0" algn="l">
              <a:spcBef>
                <a:spcPts val="0"/>
              </a:spcBef>
              <a:spcAft>
                <a:spcPts val="0"/>
              </a:spcAft>
              <a:buClr>
                <a:srgbClr val="FF0000"/>
              </a:buClr>
              <a:buSzPts val="1800"/>
              <a:buChar char="●"/>
            </a:pPr>
            <a:r>
              <a:rPr b="1" lang="en">
                <a:solidFill>
                  <a:srgbClr val="FF0000"/>
                </a:solidFill>
              </a:rPr>
              <a:t>An Example of Each Aspect.</a:t>
            </a:r>
            <a:endParaRPr b="1">
              <a:solidFill>
                <a:srgbClr val="FF0000"/>
              </a:solidFill>
            </a:endParaRPr>
          </a:p>
          <a:p>
            <a:pPr indent="-342900" lvl="0" marL="457200" rtl="0" algn="l">
              <a:spcBef>
                <a:spcPts val="0"/>
              </a:spcBef>
              <a:spcAft>
                <a:spcPts val="0"/>
              </a:spcAft>
              <a:buClr>
                <a:srgbClr val="FF0000"/>
              </a:buClr>
              <a:buSzPts val="1800"/>
              <a:buChar char="●"/>
            </a:pPr>
            <a:r>
              <a:rPr b="1" lang="en">
                <a:solidFill>
                  <a:srgbClr val="FF0000"/>
                </a:solidFill>
              </a:rPr>
              <a:t>A picture of Each Aspect.</a:t>
            </a:r>
            <a:endParaRPr b="1">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0" name="Shape 150"/>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Increased Gender Inequality (Patriarchy)</a:t>
            </a:r>
            <a:endParaRPr/>
          </a:p>
        </p:txBody>
      </p:sp>
      <p:sp>
        <p:nvSpPr>
          <p:cNvPr id="156" name="Google Shape;156;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Placing more importance on one gender over the other.  In this case, males were seen as being superior to females, and came to dominate all aspects of public and private life.</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solidFill>
                  <a:srgbClr val="FF0000"/>
                </a:solidFill>
              </a:rPr>
              <a:t>Males were seen as more important than females and controlled all aspects of the civilization.</a:t>
            </a:r>
            <a:endParaRPr>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0" name="Shape 160"/>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Achievements &amp; Inventions:</a:t>
            </a:r>
            <a:endParaRPr/>
          </a:p>
        </p:txBody>
      </p:sp>
      <p:sp>
        <p:nvSpPr>
          <p:cNvPr id="166" name="Google Shape;166;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t>The generation of a new idea, method, or product that greatly improves the way of life for a group or groups of people.</a:t>
            </a:r>
            <a:endParaRPr b="1" sz="3000"/>
          </a:p>
          <a:p>
            <a:pPr indent="0" lvl="0" marL="0" rtl="0" algn="l">
              <a:spcBef>
                <a:spcPts val="1600"/>
              </a:spcBef>
              <a:spcAft>
                <a:spcPts val="0"/>
              </a:spcAft>
              <a:buNone/>
            </a:pPr>
            <a:r>
              <a:t/>
            </a:r>
            <a:endParaRPr sz="3000">
              <a:solidFill>
                <a:srgbClr val="FF0000"/>
              </a:solidFill>
            </a:endParaRPr>
          </a:p>
          <a:p>
            <a:pPr indent="0" lvl="0" marL="0" rtl="0" algn="l">
              <a:spcBef>
                <a:spcPts val="1600"/>
              </a:spcBef>
              <a:spcAft>
                <a:spcPts val="1600"/>
              </a:spcAft>
              <a:buNone/>
            </a:pPr>
            <a:r>
              <a:rPr lang="en" sz="3000">
                <a:solidFill>
                  <a:srgbClr val="FF0000"/>
                </a:solidFill>
              </a:rPr>
              <a:t>New ideas that make life easier.</a:t>
            </a:r>
            <a:br>
              <a:rPr lang="en"/>
            </a:b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70" name="Shape 170"/>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Agriculture &amp; Food Surplus:</a:t>
            </a:r>
            <a:endParaRPr/>
          </a:p>
        </p:txBody>
      </p:sp>
      <p:sp>
        <p:nvSpPr>
          <p:cNvPr id="66" name="Google Shape;66;p15"/>
          <p:cNvSpPr txBox="1"/>
          <p:nvPr>
            <p:ph idx="1" type="body"/>
          </p:nvPr>
        </p:nvSpPr>
        <p:spPr>
          <a:xfrm>
            <a:off x="311700" y="1152475"/>
            <a:ext cx="8520600" cy="3416400"/>
          </a:xfrm>
          <a:prstGeom prst="rect">
            <a:avLst/>
          </a:prstGeom>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400"/>
              <a:t>A way of exploiting the environment by increasing the productivity of those plant and animal species most beneficial for human beings, and storing the extra food for times of famine and drought. </a:t>
            </a:r>
            <a:endParaRPr b="1" sz="2400"/>
          </a:p>
          <a:p>
            <a:pPr indent="0" lvl="0" marL="0" rtl="0" algn="l">
              <a:spcBef>
                <a:spcPts val="1600"/>
              </a:spcBef>
              <a:spcAft>
                <a:spcPts val="1600"/>
              </a:spcAft>
              <a:buNone/>
            </a:pPr>
            <a:r>
              <a:rPr lang="en" sz="2400">
                <a:solidFill>
                  <a:srgbClr val="FF0000"/>
                </a:solidFill>
              </a:rPr>
              <a:t>The raising of plants and animals for food, and storing the extra food for times of famine and drought.</a:t>
            </a:r>
            <a:br>
              <a:rPr lang="en" sz="3000"/>
            </a:b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0" name="Shape 70"/>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Religion:</a:t>
            </a:r>
            <a:endParaRPr/>
          </a:p>
        </p:txBody>
      </p:sp>
      <p:sp>
        <p:nvSpPr>
          <p:cNvPr id="76" name="Google Shape;76;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t>A set of beliefs and practices that concern humanity’s relationship with the spiritual, the supernatural, and reality.</a:t>
            </a:r>
            <a:endParaRPr b="1" sz="3000"/>
          </a:p>
          <a:p>
            <a:pPr indent="0" lvl="0" marL="0" rtl="0" algn="l">
              <a:spcBef>
                <a:spcPts val="1600"/>
              </a:spcBef>
              <a:spcAft>
                <a:spcPts val="1600"/>
              </a:spcAft>
              <a:buNone/>
            </a:pPr>
            <a:r>
              <a:rPr lang="en" sz="3000">
                <a:solidFill>
                  <a:srgbClr val="FF0000"/>
                </a:solidFill>
              </a:rPr>
              <a:t>Belief in a higher spirit/power and an afterlife.</a:t>
            </a:r>
            <a:br>
              <a:rPr lang="en"/>
            </a:b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0" name="Shape 80"/>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Government:</a:t>
            </a:r>
            <a:endParaRPr/>
          </a:p>
        </p:txBody>
      </p:sp>
      <p:sp>
        <p:nvSpPr>
          <p:cNvPr id="86" name="Google Shape;86;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t>A person or group of people who maintain leadership and control over a city, state, or civilization.</a:t>
            </a:r>
            <a:endParaRPr b="1" sz="3000"/>
          </a:p>
          <a:p>
            <a:pPr indent="0" lvl="0" marL="0" rtl="0" algn="l">
              <a:spcBef>
                <a:spcPts val="1600"/>
              </a:spcBef>
              <a:spcAft>
                <a:spcPts val="1600"/>
              </a:spcAft>
              <a:buNone/>
            </a:pPr>
            <a:r>
              <a:rPr lang="en" sz="3000">
                <a:solidFill>
                  <a:srgbClr val="FF0000"/>
                </a:solidFill>
              </a:rPr>
              <a:t>Those who create and maintain order and stability. </a:t>
            </a:r>
            <a:br>
              <a:rPr lang="en"/>
            </a:b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0" name="Shape 90"/>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Specialization (Division) of Labor:</a:t>
            </a:r>
            <a:endParaRPr/>
          </a:p>
        </p:txBody>
      </p:sp>
      <p:sp>
        <p:nvSpPr>
          <p:cNvPr id="96" name="Google Shape;96;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t>The various different jobs that exist within a society.</a:t>
            </a:r>
            <a:endParaRPr b="1" sz="3000"/>
          </a:p>
          <a:p>
            <a:pPr indent="0" lvl="0" marL="0" rtl="0" algn="l">
              <a:spcBef>
                <a:spcPts val="1600"/>
              </a:spcBef>
              <a:spcAft>
                <a:spcPts val="1600"/>
              </a:spcAft>
              <a:buNone/>
            </a:pPr>
            <a:r>
              <a:rPr lang="en" sz="3000">
                <a:solidFill>
                  <a:srgbClr val="FF0000"/>
                </a:solidFill>
              </a:rPr>
              <a:t>People doing different jobs (not just farming).</a:t>
            </a:r>
            <a:br>
              <a:rPr lang="en"/>
            </a:b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