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5309D-FDC2-4A14-8F51-3ECF22DD770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45201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5309D-FDC2-4A14-8F51-3ECF22DD770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382090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5309D-FDC2-4A14-8F51-3ECF22DD770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31634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5309D-FDC2-4A14-8F51-3ECF22DD770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23200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5309D-FDC2-4A14-8F51-3ECF22DD770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387306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D5309D-FDC2-4A14-8F51-3ECF22DD7704}"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287022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5309D-FDC2-4A14-8F51-3ECF22DD7704}"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22079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D5309D-FDC2-4A14-8F51-3ECF22DD7704}"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269122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5309D-FDC2-4A14-8F51-3ECF22DD7704}"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39250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5309D-FDC2-4A14-8F51-3ECF22DD7704}"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254745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5309D-FDC2-4A14-8F51-3ECF22DD7704}"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7BB41-0AD8-467D-B4E7-B51E53F090D9}" type="slidenum">
              <a:rPr lang="en-US" smtClean="0"/>
              <a:t>‹#›</a:t>
            </a:fld>
            <a:endParaRPr lang="en-US"/>
          </a:p>
        </p:txBody>
      </p:sp>
    </p:spTree>
    <p:extLst>
      <p:ext uri="{BB962C8B-B14F-4D97-AF65-F5344CB8AC3E}">
        <p14:creationId xmlns:p14="http://schemas.microsoft.com/office/powerpoint/2010/main" val="235458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5309D-FDC2-4A14-8F51-3ECF22DD7704}" type="datetimeFigureOut">
              <a:rPr lang="en-US" smtClean="0"/>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7BB41-0AD8-467D-B4E7-B51E53F090D9}" type="slidenum">
              <a:rPr lang="en-US" smtClean="0"/>
              <a:t>‹#›</a:t>
            </a:fld>
            <a:endParaRPr lang="en-US"/>
          </a:p>
        </p:txBody>
      </p:sp>
    </p:spTree>
    <p:extLst>
      <p:ext uri="{BB962C8B-B14F-4D97-AF65-F5344CB8AC3E}">
        <p14:creationId xmlns:p14="http://schemas.microsoft.com/office/powerpoint/2010/main" val="340878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622425"/>
          </a:xfrm>
        </p:spPr>
        <p:txBody>
          <a:bodyPr>
            <a:normAutofit fontScale="90000"/>
          </a:bodyPr>
          <a:lstStyle/>
          <a:p>
            <a:r>
              <a:rPr lang="en-US" b="1" u="sng" dirty="0" smtClean="0">
                <a:solidFill>
                  <a:srgbClr val="FF0000"/>
                </a:solidFill>
                <a:latin typeface="Papyrus - 48"/>
              </a:rPr>
              <a:t>Ancient Egypt: </a:t>
            </a:r>
            <a:br>
              <a:rPr lang="en-US" b="1" u="sng" dirty="0" smtClean="0">
                <a:solidFill>
                  <a:srgbClr val="FF0000"/>
                </a:solidFill>
                <a:latin typeface="Papyrus - 48"/>
              </a:rPr>
            </a:br>
            <a:r>
              <a:rPr lang="en-US" b="1" u="sng" dirty="0" smtClean="0">
                <a:solidFill>
                  <a:srgbClr val="FF0000"/>
                </a:solidFill>
                <a:latin typeface="Papyrus - 48"/>
              </a:rPr>
              <a:t>A Journey into the Past</a:t>
            </a:r>
            <a:br>
              <a:rPr lang="en-US" b="1" u="sng" dirty="0" smtClean="0">
                <a:solidFill>
                  <a:srgbClr val="FF0000"/>
                </a:solidFill>
                <a:latin typeface="Papyrus - 48"/>
              </a:rPr>
            </a:br>
            <a:endParaRPr lang="en-US" dirty="0"/>
          </a:p>
        </p:txBody>
      </p:sp>
      <p:pic>
        <p:nvPicPr>
          <p:cNvPr id="4" name="Picture 3">
            <a:hlinkClick r:id="rId2" action="ppaction://hlinksldjump"/>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6999" y="1617145"/>
            <a:ext cx="2692401" cy="1888055"/>
          </a:xfrm>
          <a:prstGeom prst="rect">
            <a:avLst/>
          </a:prstGeom>
          <a:solidFill>
            <a:scrgbClr r="0" g="0" b="0">
              <a:alpha val="0"/>
            </a:scrgbClr>
          </a:solidFill>
        </p:spPr>
      </p:pic>
      <p:pic>
        <p:nvPicPr>
          <p:cNvPr id="5" name="Picture 4">
            <a:hlinkClick r:id="rId2" action="ppaction://hlinksldjump"/>
          </p:cNvPr>
          <p:cNvPicPr>
            <a:picLocks/>
          </p:cNvPicPr>
          <p:nvPr/>
        </p:nvPicPr>
        <p:blipFill>
          <a:blip r:embed="rId4">
            <a:extLst>
              <a:ext uri="{28A0092B-C50C-407E-A947-70E740481C1C}">
                <a14:useLocalDpi xmlns:a14="http://schemas.microsoft.com/office/drawing/2010/main" val="0"/>
              </a:ext>
            </a:extLst>
          </a:blip>
          <a:stretch>
            <a:fillRect/>
          </a:stretch>
        </p:blipFill>
        <p:spPr>
          <a:xfrm>
            <a:off x="5389118" y="2294472"/>
            <a:ext cx="2349500" cy="1489830"/>
          </a:xfrm>
          <a:prstGeom prst="rect">
            <a:avLst/>
          </a:prstGeom>
          <a:solidFill>
            <a:scrgbClr r="0" g="0" b="0">
              <a:alpha val="0"/>
            </a:scrgbClr>
          </a:solidFill>
        </p:spPr>
      </p:pic>
      <p:pic>
        <p:nvPicPr>
          <p:cNvPr id="6" name="Picture 5">
            <a:hlinkClick r:id="rId2" action="ppaction://hlinksldjump"/>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429000" y="2667000"/>
            <a:ext cx="990600" cy="1934330"/>
          </a:xfrm>
          <a:prstGeom prst="rect">
            <a:avLst/>
          </a:prstGeom>
          <a:solidFill>
            <a:scrgbClr r="0" g="0" b="0">
              <a:alpha val="0"/>
            </a:scrgbClr>
          </a:solidFill>
        </p:spPr>
      </p:pic>
      <p:pic>
        <p:nvPicPr>
          <p:cNvPr id="7" name="Picture 6"/>
          <p:cNvPicPr>
            <a:picLocks/>
          </p:cNvPicPr>
          <p:nvPr/>
        </p:nvPicPr>
        <p:blipFill>
          <a:blip r:embed="rId6">
            <a:extLst>
              <a:ext uri="{28A0092B-C50C-407E-A947-70E740481C1C}">
                <a14:useLocalDpi xmlns:a14="http://schemas.microsoft.com/office/drawing/2010/main" val="0"/>
              </a:ext>
            </a:extLst>
          </a:blip>
          <a:stretch>
            <a:fillRect/>
          </a:stretch>
        </p:blipFill>
        <p:spPr>
          <a:xfrm>
            <a:off x="7799276" y="914400"/>
            <a:ext cx="852678" cy="1952879"/>
          </a:xfrm>
          <a:prstGeom prst="rect">
            <a:avLst/>
          </a:prstGeom>
          <a:solidFill>
            <a:scrgbClr r="0" g="0" b="0">
              <a:alpha val="0"/>
            </a:scrgbClr>
          </a:solidFill>
        </p:spPr>
      </p:pic>
      <p:pic>
        <p:nvPicPr>
          <p:cNvPr id="8" name="Picture 7">
            <a:hlinkClick r:id="rId2" action="ppaction://hlinksldjump"/>
          </p:cNvPr>
          <p:cNvPicPr>
            <a:picLocks/>
          </p:cNvPicPr>
          <p:nvPr/>
        </p:nvPicPr>
        <p:blipFill>
          <a:blip r:embed="rId7">
            <a:extLst>
              <a:ext uri="{28A0092B-C50C-407E-A947-70E740481C1C}">
                <a14:useLocalDpi xmlns:a14="http://schemas.microsoft.com/office/drawing/2010/main" val="0"/>
              </a:ext>
            </a:extLst>
          </a:blip>
          <a:stretch>
            <a:fillRect/>
          </a:stretch>
        </p:blipFill>
        <p:spPr>
          <a:xfrm>
            <a:off x="533400" y="4382389"/>
            <a:ext cx="2578100" cy="1408811"/>
          </a:xfrm>
          <a:prstGeom prst="rect">
            <a:avLst/>
          </a:prstGeom>
          <a:solidFill>
            <a:scrgbClr r="0" g="0" b="0">
              <a:alpha val="0"/>
            </a:scrgbClr>
          </a:solidFill>
        </p:spPr>
      </p:pic>
      <p:pic>
        <p:nvPicPr>
          <p:cNvPr id="9" name="Picture 8">
            <a:hlinkClick r:id="rId2" action="ppaction://hlinksldjump"/>
          </p:cNvPr>
          <p:cNvPicPr>
            <a:picLocks/>
          </p:cNvPicPr>
          <p:nvPr/>
        </p:nvPicPr>
        <p:blipFill>
          <a:blip r:embed="rId8">
            <a:extLst>
              <a:ext uri="{28A0092B-C50C-407E-A947-70E740481C1C}">
                <a14:useLocalDpi xmlns:a14="http://schemas.microsoft.com/office/drawing/2010/main" val="0"/>
              </a:ext>
            </a:extLst>
          </a:blip>
          <a:stretch>
            <a:fillRect/>
          </a:stretch>
        </p:blipFill>
        <p:spPr>
          <a:xfrm>
            <a:off x="5389118" y="4191000"/>
            <a:ext cx="2438400" cy="1981200"/>
          </a:xfrm>
          <a:prstGeom prst="rect">
            <a:avLst/>
          </a:prstGeom>
          <a:solidFill>
            <a:scrgbClr r="0" g="0" b="0">
              <a:alpha val="0"/>
            </a:scrgbClr>
          </a:solidFill>
        </p:spPr>
      </p:pic>
    </p:spTree>
    <p:extLst>
      <p:ext uri="{BB962C8B-B14F-4D97-AF65-F5344CB8AC3E}">
        <p14:creationId xmlns:p14="http://schemas.microsoft.com/office/powerpoint/2010/main" val="277507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286000" y="2967335"/>
            <a:ext cx="4572000" cy="923330"/>
          </a:xfrm>
          <a:prstGeom prst="rect">
            <a:avLst/>
          </a:prstGeom>
        </p:spPr>
        <p:txBody>
          <a:bodyPr>
            <a:spAutoFit/>
          </a:bodyPr>
          <a:lstStyle/>
          <a:p>
            <a:r>
              <a:rPr lang="en-US" b="1" dirty="0" smtClean="0">
                <a:solidFill>
                  <a:srgbClr val="800080"/>
                </a:solidFill>
                <a:latin typeface="Papyrus - 36"/>
              </a:rPr>
              <a:t>Ammit: Demon-like creature that  devoured your heart if it was heavier than  the feather of truth.</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609600" y="3890665"/>
            <a:ext cx="2235200" cy="24765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858000" y="3200400"/>
            <a:ext cx="2026793" cy="3365500"/>
          </a:xfrm>
          <a:prstGeom prst="rect">
            <a:avLst/>
          </a:prstGeom>
          <a:solidFill>
            <a:scrgbClr r="0" g="0" b="0">
              <a:alpha val="0"/>
            </a:scrgbClr>
          </a:solidFill>
        </p:spPr>
      </p:pic>
    </p:spTree>
    <p:extLst>
      <p:ext uri="{BB962C8B-B14F-4D97-AF65-F5344CB8AC3E}">
        <p14:creationId xmlns:p14="http://schemas.microsoft.com/office/powerpoint/2010/main" val="159235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620183" y="3244334"/>
            <a:ext cx="3903633" cy="369332"/>
          </a:xfrm>
          <a:prstGeom prst="rect">
            <a:avLst/>
          </a:prstGeom>
        </p:spPr>
        <p:txBody>
          <a:bodyPr wrap="none">
            <a:spAutoFit/>
          </a:bodyPr>
          <a:lstStyle/>
          <a:p>
            <a:r>
              <a:rPr lang="en-US" b="1" dirty="0" smtClean="0">
                <a:solidFill>
                  <a:srgbClr val="800080"/>
                </a:solidFill>
                <a:latin typeface="Papyrus - 36"/>
              </a:rPr>
              <a:t>Bastet: Goddess of Joy and Love.</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2450" y="2543048"/>
            <a:ext cx="1886966" cy="3807968"/>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23816" y="2095500"/>
            <a:ext cx="1351454" cy="3771900"/>
          </a:xfrm>
          <a:prstGeom prst="rect">
            <a:avLst/>
          </a:prstGeom>
          <a:solidFill>
            <a:scrgbClr r="0" g="0" b="0">
              <a:alpha val="0"/>
            </a:scrgbClr>
          </a:solidFill>
        </p:spPr>
      </p:pic>
    </p:spTree>
    <p:extLst>
      <p:ext uri="{BB962C8B-B14F-4D97-AF65-F5344CB8AC3E}">
        <p14:creationId xmlns:p14="http://schemas.microsoft.com/office/powerpoint/2010/main" val="363526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286000" y="2967335"/>
            <a:ext cx="4572000" cy="923330"/>
          </a:xfrm>
          <a:prstGeom prst="rect">
            <a:avLst/>
          </a:prstGeom>
        </p:spPr>
        <p:txBody>
          <a:bodyPr>
            <a:spAutoFit/>
          </a:bodyPr>
          <a:lstStyle/>
          <a:p>
            <a:r>
              <a:rPr lang="en-US" b="1" dirty="0" smtClean="0">
                <a:solidFill>
                  <a:srgbClr val="800080"/>
                </a:solidFill>
                <a:latin typeface="Papyrus - 36"/>
              </a:rPr>
              <a:t>Hathor: Goddess of the sky.   Associated with fertility, music, &amp; dance.</a:t>
            </a:r>
            <a:endParaRPr lang="en-US" b="1" dirty="0">
              <a:solidFill>
                <a:srgbClr val="800080"/>
              </a:solidFill>
              <a:latin typeface="Papyrus - 36"/>
            </a:endParaRPr>
          </a:p>
        </p:txBody>
      </p:sp>
      <p:sp>
        <p:nvSpPr>
          <p:cNvPr id="5" name="TextBox 4"/>
          <p:cNvSpPr txBox="1"/>
          <p:nvPr/>
        </p:nvSpPr>
        <p:spPr>
          <a:xfrm>
            <a:off x="292100" y="1282700"/>
            <a:ext cx="8153400" cy="923330"/>
          </a:xfrm>
          <a:prstGeom prst="rect">
            <a:avLst/>
          </a:prstGeom>
          <a:noFill/>
        </p:spPr>
        <p:txBody>
          <a:bodyPr vert="horz" rtlCol="0">
            <a:spAutoFit/>
          </a:bodyPr>
          <a:lstStyle/>
          <a:p>
            <a:r>
              <a:rPr lang="en-US" sz="2700" b="1" dirty="0" smtClean="0">
                <a:solidFill>
                  <a:srgbClr val="800080"/>
                </a:solidFill>
                <a:latin typeface="Papyrus - 36"/>
              </a:rPr>
              <a:t>Hathor: Goddess of the sky.   Associated with fertility, music, &amp; dance.</a:t>
            </a:r>
            <a:endParaRPr lang="en-US" sz="2700" b="1" dirty="0">
              <a:solidFill>
                <a:srgbClr val="800080"/>
              </a:solidFill>
              <a:latin typeface="Papyrus - 36"/>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152400" y="2476500"/>
            <a:ext cx="1854200" cy="4381500"/>
          </a:xfrm>
          <a:prstGeom prst="rect">
            <a:avLst/>
          </a:prstGeom>
          <a:solidFill>
            <a:scrgbClr r="0" g="0" b="0">
              <a:alpha val="0"/>
            </a:scrgbClr>
          </a:solidFill>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6705600" y="3429000"/>
            <a:ext cx="1942211" cy="2908300"/>
          </a:xfrm>
          <a:prstGeom prst="rect">
            <a:avLst/>
          </a:prstGeom>
          <a:solidFill>
            <a:scrgbClr r="0" g="0" b="0">
              <a:alpha val="0"/>
            </a:scrgbClr>
          </a:solidFill>
        </p:spPr>
      </p:pic>
    </p:spTree>
    <p:extLst>
      <p:ext uri="{BB962C8B-B14F-4D97-AF65-F5344CB8AC3E}">
        <p14:creationId xmlns:p14="http://schemas.microsoft.com/office/powerpoint/2010/main" val="309256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endParaRPr lang="en-US" b="1" u="sng" dirty="0">
              <a:solidFill>
                <a:srgbClr val="FF0000"/>
              </a:solidFill>
              <a:latin typeface="Papyrus - 36"/>
            </a:endParaRPr>
          </a:p>
        </p:txBody>
      </p:sp>
      <p:sp>
        <p:nvSpPr>
          <p:cNvPr id="4" name="Rectangle 3"/>
          <p:cNvSpPr/>
          <p:nvPr/>
        </p:nvSpPr>
        <p:spPr>
          <a:xfrm>
            <a:off x="914400" y="1600200"/>
            <a:ext cx="4572000" cy="646331"/>
          </a:xfrm>
          <a:prstGeom prst="rect">
            <a:avLst/>
          </a:prstGeom>
        </p:spPr>
        <p:txBody>
          <a:bodyPr>
            <a:spAutoFit/>
          </a:bodyPr>
          <a:lstStyle/>
          <a:p>
            <a:r>
              <a:rPr lang="en-US" b="1" dirty="0" smtClean="0">
                <a:solidFill>
                  <a:srgbClr val="800080"/>
                </a:solidFill>
                <a:latin typeface="Papyrus - 36"/>
              </a:rPr>
              <a:t>Nephthys: Protector of women and  friend of the dead.</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765300" y="2400300"/>
            <a:ext cx="1930400" cy="4203700"/>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375400" y="2413000"/>
            <a:ext cx="2452243" cy="4182490"/>
          </a:xfrm>
          <a:prstGeom prst="rect">
            <a:avLst/>
          </a:prstGeom>
          <a:solidFill>
            <a:scrgbClr r="0" g="0" b="0">
              <a:alpha val="0"/>
            </a:scrgbClr>
          </a:solidFill>
        </p:spPr>
      </p:pic>
    </p:spTree>
    <p:extLst>
      <p:ext uri="{BB962C8B-B14F-4D97-AF65-F5344CB8AC3E}">
        <p14:creationId xmlns:p14="http://schemas.microsoft.com/office/powerpoint/2010/main" val="1824421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b="1" dirty="0" smtClean="0">
                <a:solidFill>
                  <a:srgbClr val="800080"/>
                </a:solidFill>
                <a:latin typeface="Papyrus - 36"/>
              </a:rPr>
              <a:t>Ptah: Originally the creator god.  God of  artists and craftsmen.</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2439833"/>
            <a:ext cx="1981200" cy="4089400"/>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086600" y="2439833"/>
            <a:ext cx="1495044" cy="3657600"/>
          </a:xfrm>
          <a:prstGeom prst="rect">
            <a:avLst/>
          </a:prstGeom>
          <a:solidFill>
            <a:scrgbClr r="0" g="0" b="0">
              <a:alpha val="0"/>
            </a:scrgbClr>
          </a:solidFill>
        </p:spPr>
      </p:pic>
    </p:spTree>
    <p:extLst>
      <p:ext uri="{BB962C8B-B14F-4D97-AF65-F5344CB8AC3E}">
        <p14:creationId xmlns:p14="http://schemas.microsoft.com/office/powerpoint/2010/main" val="263117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964316" y="3244334"/>
            <a:ext cx="3215367" cy="369332"/>
          </a:xfrm>
          <a:prstGeom prst="rect">
            <a:avLst/>
          </a:prstGeom>
        </p:spPr>
        <p:txBody>
          <a:bodyPr wrap="none">
            <a:spAutoFit/>
          </a:bodyPr>
          <a:lstStyle/>
          <a:p>
            <a:r>
              <a:rPr lang="en-US" b="1" dirty="0" smtClean="0">
                <a:solidFill>
                  <a:srgbClr val="800080"/>
                </a:solidFill>
                <a:latin typeface="Papyrus - 36"/>
              </a:rPr>
              <a:t>Sekhmet: Warrior Goddess.</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2400" y="2865586"/>
            <a:ext cx="1524000" cy="3370834"/>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705600" y="2552701"/>
            <a:ext cx="2133981" cy="3238500"/>
          </a:xfrm>
          <a:prstGeom prst="rect">
            <a:avLst/>
          </a:prstGeom>
          <a:solidFill>
            <a:scrgbClr r="0" g="0" b="0">
              <a:alpha val="0"/>
            </a:scrgbClr>
          </a:solidFill>
        </p:spPr>
      </p:pic>
    </p:spTree>
    <p:extLst>
      <p:ext uri="{BB962C8B-B14F-4D97-AF65-F5344CB8AC3E}">
        <p14:creationId xmlns:p14="http://schemas.microsoft.com/office/powerpoint/2010/main" val="1373081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3210088" y="3244334"/>
            <a:ext cx="2723823" cy="369332"/>
          </a:xfrm>
          <a:prstGeom prst="rect">
            <a:avLst/>
          </a:prstGeom>
        </p:spPr>
        <p:txBody>
          <a:bodyPr wrap="none">
            <a:spAutoFit/>
          </a:bodyPr>
          <a:lstStyle/>
          <a:p>
            <a:r>
              <a:rPr lang="en-US" b="1" dirty="0" smtClean="0">
                <a:solidFill>
                  <a:srgbClr val="800080"/>
                </a:solidFill>
                <a:latin typeface="Papyrus - 36"/>
              </a:rPr>
              <a:t>Sobek: God of the Nile.</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71450" y="1653032"/>
            <a:ext cx="1790700" cy="45466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375400" y="1917700"/>
            <a:ext cx="3089275" cy="4281932"/>
          </a:xfrm>
          <a:prstGeom prst="rect">
            <a:avLst/>
          </a:prstGeom>
          <a:solidFill>
            <a:scrgbClr r="0" g="0" b="0">
              <a:alpha val="0"/>
            </a:scrgbClr>
          </a:solidFill>
        </p:spPr>
      </p:pic>
    </p:spTree>
    <p:extLst>
      <p:ext uri="{BB962C8B-B14F-4D97-AF65-F5344CB8AC3E}">
        <p14:creationId xmlns:p14="http://schemas.microsoft.com/office/powerpoint/2010/main" val="1122687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575299" y="3244334"/>
            <a:ext cx="3993401" cy="369332"/>
          </a:xfrm>
          <a:prstGeom prst="rect">
            <a:avLst/>
          </a:prstGeom>
        </p:spPr>
        <p:txBody>
          <a:bodyPr wrap="none">
            <a:spAutoFit/>
          </a:bodyPr>
          <a:lstStyle/>
          <a:p>
            <a:r>
              <a:rPr lang="en-US" b="1" dirty="0" smtClean="0">
                <a:solidFill>
                  <a:srgbClr val="800080"/>
                </a:solidFill>
                <a:latin typeface="Papyrus - 36"/>
              </a:rPr>
              <a:t>Thoth: God of writing and wisdom.</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2400" y="2413000"/>
            <a:ext cx="2057400" cy="39624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705600" y="3244334"/>
            <a:ext cx="2166239" cy="2984500"/>
          </a:xfrm>
          <a:prstGeom prst="rect">
            <a:avLst/>
          </a:prstGeom>
          <a:solidFill>
            <a:scrgbClr r="0" g="0" b="0">
              <a:alpha val="0"/>
            </a:scrgbClr>
          </a:solidFill>
        </p:spPr>
      </p:pic>
    </p:spTree>
    <p:extLst>
      <p:ext uri="{BB962C8B-B14F-4D97-AF65-F5344CB8AC3E}">
        <p14:creationId xmlns:p14="http://schemas.microsoft.com/office/powerpoint/2010/main" val="2056174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457200" y="1524000"/>
            <a:ext cx="8305800" cy="3139321"/>
          </a:xfrm>
          <a:prstGeom prst="rect">
            <a:avLst/>
          </a:prstGeom>
        </p:spPr>
        <p:txBody>
          <a:bodyPr wrap="square">
            <a:spAutoFit/>
          </a:bodyPr>
          <a:lstStyle/>
          <a:p>
            <a:r>
              <a:rPr lang="en-US" b="1" u="sng" dirty="0" smtClean="0">
                <a:solidFill>
                  <a:srgbClr val="FF0000"/>
                </a:solidFill>
                <a:latin typeface="Papyrus - 22"/>
              </a:rPr>
              <a:t>Mini-Assignment:</a:t>
            </a:r>
            <a:r>
              <a:rPr lang="en-US" b="1" dirty="0" smtClean="0">
                <a:solidFill>
                  <a:srgbClr val="FF0000"/>
                </a:solidFill>
                <a:latin typeface="Papyrus - 22"/>
              </a:rPr>
              <a:t> </a:t>
            </a:r>
            <a:r>
              <a:rPr lang="en-US" b="1" dirty="0" smtClean="0">
                <a:solidFill>
                  <a:srgbClr val="000000"/>
                </a:solidFill>
                <a:latin typeface="Papyrus - 22"/>
              </a:rPr>
              <a:t>For this assignment, you are going to create a series of trading cards for the various gods and goddesses of ancient Egypt.  You should have a trading card for each of the following gods and goddesses: Ra, Osiris, Isis, Horus, Seth, Anubis, Ammit, Bastet, Hathor, Nephthys, Ptah, Sekhmet, Sobek, and Thoth.  Each of the trading cards should contain the following:</a:t>
            </a:r>
          </a:p>
          <a:p>
            <a:r>
              <a:rPr lang="en-US" b="1" dirty="0" smtClean="0">
                <a:solidFill>
                  <a:srgbClr val="000000"/>
                </a:solidFill>
                <a:latin typeface="Papyrus - 22"/>
              </a:rPr>
              <a:t>T</a:t>
            </a:r>
            <a:r>
              <a:rPr lang="en-US" b="1" dirty="0" smtClean="0">
                <a:solidFill>
                  <a:srgbClr val="000000"/>
                </a:solidFill>
                <a:latin typeface="Papyrus - 21"/>
              </a:rPr>
              <a:t>he name of the god or goddess.</a:t>
            </a:r>
          </a:p>
          <a:p>
            <a:r>
              <a:rPr lang="en-US" b="1" dirty="0" smtClean="0">
                <a:solidFill>
                  <a:srgbClr val="000000"/>
                </a:solidFill>
                <a:latin typeface="Papyrus - 21"/>
              </a:rPr>
              <a:t>A title that explains what they are the god or goddess of.</a:t>
            </a:r>
          </a:p>
          <a:p>
            <a:r>
              <a:rPr lang="en-US" b="1" dirty="0" smtClean="0">
                <a:solidFill>
                  <a:srgbClr val="000000"/>
                </a:solidFill>
                <a:latin typeface="Papyrus - 21"/>
              </a:rPr>
              <a:t>A picture of the god or goddess.</a:t>
            </a:r>
          </a:p>
          <a:p>
            <a:r>
              <a:rPr lang="en-US" b="1" dirty="0" smtClean="0">
                <a:solidFill>
                  <a:srgbClr val="000000"/>
                </a:solidFill>
                <a:latin typeface="Papyrus - 21"/>
              </a:rPr>
              <a:t>A catchy slogan that reminds people what they are the god or goddess of. </a:t>
            </a:r>
          </a:p>
          <a:p>
            <a:r>
              <a:rPr lang="en-US" b="1" dirty="0" smtClean="0">
                <a:solidFill>
                  <a:srgbClr val="000000"/>
                </a:solidFill>
                <a:latin typeface="Papyrus - 21"/>
              </a:rPr>
              <a:t>B</a:t>
            </a:r>
            <a:r>
              <a:rPr lang="en-US" b="1" dirty="0" smtClean="0">
                <a:solidFill>
                  <a:srgbClr val="000000"/>
                </a:solidFill>
                <a:latin typeface="Papyrus - 22"/>
              </a:rPr>
              <a:t>e sure to have plenty of bright, bold color.</a:t>
            </a:r>
            <a:endParaRPr lang="en-US" b="1" dirty="0">
              <a:solidFill>
                <a:srgbClr val="000000"/>
              </a:solidFill>
              <a:latin typeface="Papyrus - 22"/>
            </a:endParaRPr>
          </a:p>
        </p:txBody>
      </p:sp>
    </p:spTree>
    <p:extLst>
      <p:ext uri="{BB962C8B-B14F-4D97-AF65-F5344CB8AC3E}">
        <p14:creationId xmlns:p14="http://schemas.microsoft.com/office/powerpoint/2010/main" val="348611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Religion of Ancient Egypt</a:t>
            </a:r>
            <a:br>
              <a:rPr lang="en-US" b="1" u="sng" dirty="0" smtClean="0">
                <a:solidFill>
                  <a:srgbClr val="FF0000"/>
                </a:solidFill>
                <a:latin typeface="Papyrus - 36"/>
              </a:rPr>
            </a:br>
            <a:endParaRPr lang="en-US" dirty="0"/>
          </a:p>
        </p:txBody>
      </p:sp>
      <p:sp>
        <p:nvSpPr>
          <p:cNvPr id="4" name="Rectangle 3"/>
          <p:cNvSpPr/>
          <p:nvPr/>
        </p:nvSpPr>
        <p:spPr>
          <a:xfrm>
            <a:off x="457200" y="1166843"/>
            <a:ext cx="6934200" cy="2862322"/>
          </a:xfrm>
          <a:prstGeom prst="rect">
            <a:avLst/>
          </a:prstGeom>
        </p:spPr>
        <p:txBody>
          <a:bodyPr wrap="square">
            <a:spAutoFit/>
          </a:bodyPr>
          <a:lstStyle/>
          <a:p>
            <a:r>
              <a:rPr lang="en-US" b="1" dirty="0" smtClean="0">
                <a:solidFill>
                  <a:srgbClr val="FF0000"/>
                </a:solidFill>
                <a:latin typeface="Papyrus - 17"/>
              </a:rPr>
              <a:t>Egyptians were polytheistic.  They had a great  number of gods - one source lists 740.  Only a small  number were worshipped by all Egyptians at the  same time.  Most gods changed their character over  the centuries; as new gods were accepted, they  sometimes blended with old gods.  Temples were  dedicated to certain gods.  A temple was the palace  of the god and everyday priests would perform  elaborate rituals and offer prayers and sacrifices to  the gods.  Ordinary people did not participate in  these rituals, but they did participate in the festivals  honoring the gods.</a:t>
            </a:r>
            <a:endParaRPr lang="en-US" b="1" dirty="0">
              <a:solidFill>
                <a:srgbClr val="FF0000"/>
              </a:solidFill>
              <a:latin typeface="Papyrus - 17"/>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28600" y="4292182"/>
            <a:ext cx="2881503" cy="2152904"/>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562852" y="4029165"/>
            <a:ext cx="1809496" cy="2678938"/>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3505200" y="4814733"/>
            <a:ext cx="2477135" cy="1871599"/>
          </a:xfrm>
          <a:prstGeom prst="rect">
            <a:avLst/>
          </a:prstGeom>
          <a:solidFill>
            <a:scrgbClr r="0" g="0" b="0">
              <a:alpha val="0"/>
            </a:scrgbClr>
          </a:solidFill>
        </p:spPr>
      </p:pic>
    </p:spTree>
    <p:extLst>
      <p:ext uri="{BB962C8B-B14F-4D97-AF65-F5344CB8AC3E}">
        <p14:creationId xmlns:p14="http://schemas.microsoft.com/office/powerpoint/2010/main" val="196693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838200" y="1406888"/>
            <a:ext cx="7467600" cy="2246769"/>
          </a:xfrm>
          <a:prstGeom prst="rect">
            <a:avLst/>
          </a:prstGeom>
        </p:spPr>
        <p:txBody>
          <a:bodyPr wrap="square">
            <a:spAutoFit/>
          </a:bodyPr>
          <a:lstStyle/>
          <a:p>
            <a:r>
              <a:rPr lang="en-US" sz="2800" b="1" dirty="0" smtClean="0">
                <a:solidFill>
                  <a:srgbClr val="FF0000"/>
                </a:solidFill>
                <a:latin typeface="Papyrus - 36"/>
              </a:rPr>
              <a:t>The Egyptians had a wide and varied mythology that rivaled that of the  Greeks and Romans.  Within this mythology, there were a cast of  characters that watched over all aspects of Egyptian culture.</a:t>
            </a:r>
            <a:endParaRPr lang="en-US" sz="2800" b="1" dirty="0">
              <a:solidFill>
                <a:srgbClr val="FF0000"/>
              </a:solidFill>
              <a:latin typeface="Papyrus - 36"/>
            </a:endParaRPr>
          </a:p>
        </p:txBody>
      </p:sp>
    </p:spTree>
    <p:extLst>
      <p:ext uri="{BB962C8B-B14F-4D97-AF65-F5344CB8AC3E}">
        <p14:creationId xmlns:p14="http://schemas.microsoft.com/office/powerpoint/2010/main" val="2194394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304800" y="1371600"/>
            <a:ext cx="7391400" cy="369332"/>
          </a:xfrm>
          <a:prstGeom prst="rect">
            <a:avLst/>
          </a:prstGeom>
        </p:spPr>
        <p:txBody>
          <a:bodyPr wrap="square">
            <a:spAutoFit/>
          </a:bodyPr>
          <a:lstStyle/>
          <a:p>
            <a:r>
              <a:rPr lang="en-US" b="1" dirty="0" smtClean="0">
                <a:solidFill>
                  <a:srgbClr val="800080"/>
                </a:solidFill>
                <a:latin typeface="Papyrus - 36"/>
              </a:rPr>
              <a:t>Ra: The Sun God.  Considered the  King of the Gods.</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209800" y="2819400"/>
            <a:ext cx="1408176" cy="3194558"/>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791200" y="2514600"/>
            <a:ext cx="2380869" cy="3378200"/>
          </a:xfrm>
          <a:prstGeom prst="rect">
            <a:avLst/>
          </a:prstGeom>
          <a:solidFill>
            <a:scrgbClr r="0" g="0" b="0">
              <a:alpha val="0"/>
            </a:scrgbClr>
          </a:solidFill>
        </p:spPr>
      </p:pic>
    </p:spTree>
    <p:extLst>
      <p:ext uri="{BB962C8B-B14F-4D97-AF65-F5344CB8AC3E}">
        <p14:creationId xmlns:p14="http://schemas.microsoft.com/office/powerpoint/2010/main" val="314712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533400" y="1524000"/>
            <a:ext cx="4572000" cy="646331"/>
          </a:xfrm>
          <a:prstGeom prst="rect">
            <a:avLst/>
          </a:prstGeom>
        </p:spPr>
        <p:txBody>
          <a:bodyPr>
            <a:spAutoFit/>
          </a:bodyPr>
          <a:lstStyle/>
          <a:p>
            <a:r>
              <a:rPr lang="en-US" b="1" dirty="0" smtClean="0">
                <a:solidFill>
                  <a:srgbClr val="800080"/>
                </a:solidFill>
                <a:latin typeface="Papyrus - 36"/>
              </a:rPr>
              <a:t>Osiris: God of Agriculture &amp; Ruler of  the Dead</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035300" y="2413000"/>
            <a:ext cx="1453007" cy="3213227"/>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83300" y="2247900"/>
            <a:ext cx="1864360" cy="3716274"/>
          </a:xfrm>
          <a:prstGeom prst="rect">
            <a:avLst/>
          </a:prstGeom>
          <a:solidFill>
            <a:scrgbClr r="0" g="0" b="0">
              <a:alpha val="0"/>
            </a:scrgbClr>
          </a:solidFill>
        </p:spPr>
      </p:pic>
    </p:spTree>
    <p:extLst>
      <p:ext uri="{BB962C8B-B14F-4D97-AF65-F5344CB8AC3E}">
        <p14:creationId xmlns:p14="http://schemas.microsoft.com/office/powerpoint/2010/main" val="289393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b="1" dirty="0" smtClean="0">
                <a:solidFill>
                  <a:srgbClr val="800080"/>
                </a:solidFill>
                <a:latin typeface="Papyrus - 36"/>
              </a:rPr>
              <a:t>Isis: wife of Osiris and mother of Horus.   She was the protector of children.</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019300" y="3390900"/>
            <a:ext cx="1403096" cy="3148838"/>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324600" y="3752166"/>
            <a:ext cx="2740014" cy="2935196"/>
          </a:xfrm>
          <a:prstGeom prst="rect">
            <a:avLst/>
          </a:prstGeom>
          <a:solidFill>
            <a:scrgbClr r="0" g="0" b="0">
              <a:alpha val="0"/>
            </a:scrgbClr>
          </a:solidFill>
        </p:spPr>
      </p:pic>
    </p:spTree>
    <p:extLst>
      <p:ext uri="{BB962C8B-B14F-4D97-AF65-F5344CB8AC3E}">
        <p14:creationId xmlns:p14="http://schemas.microsoft.com/office/powerpoint/2010/main" val="280063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533400" y="1752600"/>
            <a:ext cx="4572000" cy="923330"/>
          </a:xfrm>
          <a:prstGeom prst="rect">
            <a:avLst/>
          </a:prstGeom>
        </p:spPr>
        <p:txBody>
          <a:bodyPr>
            <a:spAutoFit/>
          </a:bodyPr>
          <a:lstStyle/>
          <a:p>
            <a:r>
              <a:rPr lang="en-US" b="1" dirty="0" smtClean="0">
                <a:solidFill>
                  <a:srgbClr val="800080"/>
                </a:solidFill>
                <a:latin typeface="Papyrus - 24"/>
              </a:rPr>
              <a:t>Horus: son of Osiris and Isis.  He is the god of the sky and  the Pharaoh is associated with him during his lifetime.</a:t>
            </a:r>
            <a:endParaRPr lang="en-US" b="1" dirty="0">
              <a:solidFill>
                <a:srgbClr val="800080"/>
              </a:solidFill>
              <a:latin typeface="Papyrus - 24"/>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171700" y="2819400"/>
            <a:ext cx="1394206" cy="3259328"/>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5448300" y="2578100"/>
            <a:ext cx="2880487" cy="4122547"/>
          </a:xfrm>
          <a:prstGeom prst="rect">
            <a:avLst/>
          </a:prstGeom>
          <a:solidFill>
            <a:scrgbClr r="0" g="0" b="0">
              <a:alpha val="0"/>
            </a:scrgbClr>
          </a:solidFill>
        </p:spPr>
      </p:pic>
    </p:spTree>
    <p:extLst>
      <p:ext uri="{BB962C8B-B14F-4D97-AF65-F5344CB8AC3E}">
        <p14:creationId xmlns:p14="http://schemas.microsoft.com/office/powerpoint/2010/main" val="217382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b="1" dirty="0" smtClean="0">
                <a:solidFill>
                  <a:srgbClr val="800080"/>
                </a:solidFill>
                <a:latin typeface="Papyrus - 36"/>
              </a:rPr>
              <a:t>Seth: Brother of Osiris and god of  desert storms.</a:t>
            </a:r>
            <a:endParaRPr lang="en-US" b="1" dirty="0">
              <a:solidFill>
                <a:srgbClr val="80008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81000" y="2667000"/>
            <a:ext cx="1509776" cy="3169158"/>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032500" y="2514600"/>
            <a:ext cx="1879600" cy="3175000"/>
          </a:xfrm>
          <a:prstGeom prst="rect">
            <a:avLst/>
          </a:prstGeom>
          <a:solidFill>
            <a:scrgbClr r="0" g="0" b="0">
              <a:alpha val="0"/>
            </a:scrgbClr>
          </a:solidFill>
        </p:spPr>
      </p:pic>
    </p:spTree>
    <p:extLst>
      <p:ext uri="{BB962C8B-B14F-4D97-AF65-F5344CB8AC3E}">
        <p14:creationId xmlns:p14="http://schemas.microsoft.com/office/powerpoint/2010/main" val="415944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u="sng" dirty="0" smtClean="0">
                <a:solidFill>
                  <a:srgbClr val="FF0000"/>
                </a:solidFill>
                <a:latin typeface="Papyrus - 36"/>
              </a:rPr>
              <a:t>Gods &amp; Goddesses of Ancient Egypt</a:t>
            </a:r>
            <a:br>
              <a:rPr lang="en-US" b="1" u="sng" dirty="0" smtClean="0">
                <a:solidFill>
                  <a:srgbClr val="FF0000"/>
                </a:solidFill>
                <a:latin typeface="Papyrus - 36"/>
              </a:rPr>
            </a:br>
            <a:endParaRPr lang="en-US" dirty="0"/>
          </a:p>
        </p:txBody>
      </p:sp>
      <p:sp>
        <p:nvSpPr>
          <p:cNvPr id="5" name="Rectangle 4"/>
          <p:cNvSpPr/>
          <p:nvPr/>
        </p:nvSpPr>
        <p:spPr>
          <a:xfrm>
            <a:off x="2286000" y="3105835"/>
            <a:ext cx="4572000" cy="646331"/>
          </a:xfrm>
          <a:prstGeom prst="rect">
            <a:avLst/>
          </a:prstGeom>
        </p:spPr>
        <p:txBody>
          <a:bodyPr>
            <a:spAutoFit/>
          </a:bodyPr>
          <a:lstStyle/>
          <a:p>
            <a:r>
              <a:rPr lang="en-US" b="1" dirty="0" smtClean="0">
                <a:solidFill>
                  <a:srgbClr val="800080"/>
                </a:solidFill>
                <a:latin typeface="Papyrus - 36"/>
              </a:rPr>
              <a:t>Anubis: God of Embalming and the  Weighing of the Heart Ceremony.</a:t>
            </a:r>
            <a:endParaRPr lang="en-US" b="1" dirty="0">
              <a:solidFill>
                <a:srgbClr val="800080"/>
              </a:solidFill>
              <a:latin typeface="Papyrus - 36"/>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152400" y="2971800"/>
            <a:ext cx="1449324" cy="3165983"/>
          </a:xfrm>
          <a:prstGeom prst="rect">
            <a:avLst/>
          </a:prstGeom>
          <a:solidFill>
            <a:scrgbClr r="0" g="0" b="0">
              <a:alpha val="0"/>
            </a:scrgbClr>
          </a:solidFill>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6553200" y="2552700"/>
            <a:ext cx="1660017" cy="3585083"/>
          </a:xfrm>
          <a:prstGeom prst="rect">
            <a:avLst/>
          </a:prstGeom>
          <a:solidFill>
            <a:scrgbClr r="0" g="0" b="0">
              <a:alpha val="0"/>
            </a:scrgbClr>
          </a:solidFill>
        </p:spPr>
      </p:pic>
    </p:spTree>
    <p:extLst>
      <p:ext uri="{BB962C8B-B14F-4D97-AF65-F5344CB8AC3E}">
        <p14:creationId xmlns:p14="http://schemas.microsoft.com/office/powerpoint/2010/main" val="1540765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Ancient Egypt:  A Journey into the Past </vt:lpstr>
      <vt:lpstr>Religion of Ancient Egypt </vt:lpstr>
      <vt:lpstr>Gods &amp; Goddesses of Ancient Egypt </vt:lpstr>
      <vt:lpstr>Gods &amp; Goddesses of Ancient Egypt </vt:lpstr>
      <vt:lpstr>Gods &amp; Goddesses of Ancient Egypt </vt:lpstr>
      <vt:lpstr>Gods &amp; Goddesses of Ancient Egypt </vt:lpstr>
      <vt:lpstr>Gods &amp; Goddesses of Ancient Egypt </vt:lpstr>
      <vt:lpstr>Gods &amp; Goddesses of Ancient Egypt </vt:lpstr>
      <vt:lpstr>Gods &amp; Goddesses of Ancient Egypt </vt:lpstr>
      <vt:lpstr>Gods &amp; Goddesses of Ancient Egypt </vt:lpstr>
      <vt:lpstr>Gods &amp; Goddesses of Ancient Egypt </vt:lpstr>
      <vt:lpstr>Gods &amp; Goddesses of Ancient Egypt </vt:lpstr>
      <vt:lpstr>Gods &amp; Goddesses of Ancient Egypt</vt:lpstr>
      <vt:lpstr>Gods &amp; Goddesses of Ancient Egypt </vt:lpstr>
      <vt:lpstr>Gods &amp; Goddesses of Ancient Egypt </vt:lpstr>
      <vt:lpstr>Gods &amp; Goddesses of Ancient Egypt </vt:lpstr>
      <vt:lpstr>Gods &amp; Goddesses of Ancient Egypt </vt:lpstr>
      <vt:lpstr>Gods &amp; Goddesses of Ancient Egypt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  A Journey into the Past </dc:title>
  <dc:creator>Zachary Cain</dc:creator>
  <cp:lastModifiedBy>Zachary Cain</cp:lastModifiedBy>
  <cp:revision>1</cp:revision>
  <dcterms:created xsi:type="dcterms:W3CDTF">2017-03-02T20:13:12Z</dcterms:created>
  <dcterms:modified xsi:type="dcterms:W3CDTF">2017-03-02T20:14:03Z</dcterms:modified>
</cp:coreProperties>
</file>