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13EFA-041B-4E67-BDCB-A8346E4215E3}"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199191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13EFA-041B-4E67-BDCB-A8346E4215E3}"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408206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13EFA-041B-4E67-BDCB-A8346E4215E3}"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329669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13EFA-041B-4E67-BDCB-A8346E4215E3}"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362796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13EFA-041B-4E67-BDCB-A8346E4215E3}"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232078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13EFA-041B-4E67-BDCB-A8346E4215E3}"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408884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13EFA-041B-4E67-BDCB-A8346E4215E3}"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76443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13EFA-041B-4E67-BDCB-A8346E4215E3}"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270405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13EFA-041B-4E67-BDCB-A8346E4215E3}"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214423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13EFA-041B-4E67-BDCB-A8346E4215E3}"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210049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13EFA-041B-4E67-BDCB-A8346E4215E3}"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380B8-AA05-4B1C-B515-5A5CE5CADF98}" type="slidenum">
              <a:rPr lang="en-US" smtClean="0"/>
              <a:t>‹#›</a:t>
            </a:fld>
            <a:endParaRPr lang="en-US"/>
          </a:p>
        </p:txBody>
      </p:sp>
    </p:spTree>
    <p:extLst>
      <p:ext uri="{BB962C8B-B14F-4D97-AF65-F5344CB8AC3E}">
        <p14:creationId xmlns:p14="http://schemas.microsoft.com/office/powerpoint/2010/main" val="18145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13EFA-041B-4E67-BDCB-A8346E4215E3}" type="datetimeFigureOut">
              <a:rPr lang="en-US" smtClean="0"/>
              <a:t>3/4/2017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380B8-AA05-4B1C-B515-5A5CE5CADF98}" type="slidenum">
              <a:rPr lang="en-US" smtClean="0"/>
              <a:t>‹#›</a:t>
            </a:fld>
            <a:endParaRPr lang="en-US"/>
          </a:p>
        </p:txBody>
      </p:sp>
    </p:spTree>
    <p:extLst>
      <p:ext uri="{BB962C8B-B14F-4D97-AF65-F5344CB8AC3E}">
        <p14:creationId xmlns:p14="http://schemas.microsoft.com/office/powerpoint/2010/main" val="45057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Pyramids &amp; Tombs </a:t>
            </a:r>
            <a:br>
              <a:rPr lang="en-US" dirty="0" smtClean="0"/>
            </a:br>
            <a:r>
              <a:rPr lang="en-US" dirty="0" smtClean="0"/>
              <a:t>of Ancient Egypt</a:t>
            </a:r>
            <a:endParaRPr lang="en-US" dirty="0"/>
          </a:p>
        </p:txBody>
      </p:sp>
      <p:sp>
        <p:nvSpPr>
          <p:cNvPr id="3" name="Subtitle 2"/>
          <p:cNvSpPr>
            <a:spLocks noGrp="1"/>
          </p:cNvSpPr>
          <p:nvPr>
            <p:ph type="subTitle" idx="1"/>
          </p:nvPr>
        </p:nvSpPr>
        <p:spPr/>
        <p:txBody>
          <a:bodyPr/>
          <a:lstStyle/>
          <a:p>
            <a:r>
              <a:rPr lang="en-US" dirty="0" smtClean="0"/>
              <a:t>By Some Egyptian Guy</a:t>
            </a:r>
            <a:endParaRPr lang="en-US" dirty="0"/>
          </a:p>
        </p:txBody>
      </p:sp>
    </p:spTree>
    <p:extLst>
      <p:ext uri="{BB962C8B-B14F-4D97-AF65-F5344CB8AC3E}">
        <p14:creationId xmlns:p14="http://schemas.microsoft.com/office/powerpoint/2010/main" val="225459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228600" y="1219200"/>
            <a:ext cx="8610600" cy="369332"/>
          </a:xfrm>
          <a:prstGeom prst="rect">
            <a:avLst/>
          </a:prstGeom>
        </p:spPr>
        <p:txBody>
          <a:bodyPr wrap="square">
            <a:spAutoFit/>
          </a:bodyPr>
          <a:lstStyle/>
          <a:p>
            <a:r>
              <a:rPr lang="en-US" b="1" dirty="0" smtClean="0">
                <a:solidFill>
                  <a:srgbClr val="FF0000"/>
                </a:solidFill>
                <a:latin typeface="Papyrus - 31"/>
              </a:rPr>
              <a:t>First, men were conscripted from villages during the annual inundation.</a:t>
            </a:r>
            <a:endParaRPr lang="en-US" b="1" dirty="0">
              <a:solidFill>
                <a:srgbClr val="FF0000"/>
              </a:solidFill>
              <a:latin typeface="Papyrus - 31"/>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746500" cy="2882900"/>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3651250"/>
            <a:ext cx="3733800" cy="2666356"/>
          </a:xfrm>
          <a:prstGeom prst="rect">
            <a:avLst/>
          </a:prstGeom>
          <a:solidFill>
            <a:scrgbClr r="0" g="0" b="0">
              <a:alpha val="0"/>
            </a:scrgbClr>
          </a:solidFill>
        </p:spPr>
      </p:pic>
    </p:spTree>
    <p:extLst>
      <p:ext uri="{BB962C8B-B14F-4D97-AF65-F5344CB8AC3E}">
        <p14:creationId xmlns:p14="http://schemas.microsoft.com/office/powerpoint/2010/main" val="389948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371600"/>
            <a:ext cx="3890809" cy="369332"/>
          </a:xfrm>
          <a:prstGeom prst="rect">
            <a:avLst/>
          </a:prstGeom>
        </p:spPr>
        <p:txBody>
          <a:bodyPr wrap="none">
            <a:spAutoFit/>
          </a:bodyPr>
          <a:lstStyle/>
          <a:p>
            <a:r>
              <a:rPr lang="en-US" b="1" dirty="0" smtClean="0">
                <a:solidFill>
                  <a:srgbClr val="FF0000"/>
                </a:solidFill>
                <a:latin typeface="Papyrus - 29"/>
              </a:rPr>
              <a:t>The land was cleared and leveled.</a:t>
            </a:r>
            <a:endParaRPr lang="en-US" b="1" dirty="0">
              <a:solidFill>
                <a:srgbClr val="FF0000"/>
              </a:solidFill>
              <a:latin typeface="Papyrus - 29"/>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762000" y="2438400"/>
            <a:ext cx="7912100" cy="3467100"/>
          </a:xfrm>
          <a:prstGeom prst="rect">
            <a:avLst/>
          </a:prstGeom>
          <a:solidFill>
            <a:scrgbClr r="0" g="0" b="0">
              <a:alpha val="0"/>
            </a:scrgbClr>
          </a:solidFill>
        </p:spPr>
      </p:pic>
    </p:spTree>
    <p:extLst>
      <p:ext uri="{BB962C8B-B14F-4D97-AF65-F5344CB8AC3E}">
        <p14:creationId xmlns:p14="http://schemas.microsoft.com/office/powerpoint/2010/main" val="175164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2656" y="1219200"/>
            <a:ext cx="8806543" cy="369332"/>
          </a:xfrm>
          <a:prstGeom prst="rect">
            <a:avLst/>
          </a:prstGeom>
        </p:spPr>
        <p:txBody>
          <a:bodyPr wrap="square">
            <a:spAutoFit/>
          </a:bodyPr>
          <a:lstStyle/>
          <a:p>
            <a:r>
              <a:rPr lang="en-US" b="1" dirty="0" smtClean="0">
                <a:solidFill>
                  <a:srgbClr val="FF0000"/>
                </a:solidFill>
                <a:latin typeface="Papyrus - 36"/>
              </a:rPr>
              <a:t>Scribes prepared a list of necessary stones.</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219200" y="1752600"/>
            <a:ext cx="6756273" cy="4793107"/>
          </a:xfrm>
          <a:prstGeom prst="rect">
            <a:avLst/>
          </a:prstGeom>
          <a:solidFill>
            <a:scrgbClr r="0" g="0" b="0">
              <a:alpha val="0"/>
            </a:scrgbClr>
          </a:solidFill>
        </p:spPr>
      </p:pic>
    </p:spTree>
    <p:extLst>
      <p:ext uri="{BB962C8B-B14F-4D97-AF65-F5344CB8AC3E}">
        <p14:creationId xmlns:p14="http://schemas.microsoft.com/office/powerpoint/2010/main" val="133655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228600" y="1295400"/>
            <a:ext cx="8686800" cy="369332"/>
          </a:xfrm>
          <a:prstGeom prst="rect">
            <a:avLst/>
          </a:prstGeom>
        </p:spPr>
        <p:txBody>
          <a:bodyPr wrap="square">
            <a:spAutoFit/>
          </a:bodyPr>
          <a:lstStyle/>
          <a:p>
            <a:r>
              <a:rPr lang="en-US" b="1" dirty="0" smtClean="0">
                <a:solidFill>
                  <a:srgbClr val="FF0000"/>
                </a:solidFill>
                <a:latin typeface="Papyrus - 36"/>
              </a:rPr>
              <a:t>Work orders and lists of stones were sent to the quarries.</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971800" y="2286000"/>
            <a:ext cx="3581400" cy="3871686"/>
          </a:xfrm>
          <a:prstGeom prst="rect">
            <a:avLst/>
          </a:prstGeom>
          <a:solidFill>
            <a:scrgbClr r="0" g="0" b="0">
              <a:alpha val="0"/>
            </a:scrgbClr>
          </a:solidFill>
        </p:spPr>
      </p:pic>
    </p:spTree>
    <p:extLst>
      <p:ext uri="{BB962C8B-B14F-4D97-AF65-F5344CB8AC3E}">
        <p14:creationId xmlns:p14="http://schemas.microsoft.com/office/powerpoint/2010/main" val="278832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219200"/>
            <a:ext cx="8001000" cy="369332"/>
          </a:xfrm>
          <a:prstGeom prst="rect">
            <a:avLst/>
          </a:prstGeom>
        </p:spPr>
        <p:txBody>
          <a:bodyPr wrap="square">
            <a:spAutoFit/>
          </a:bodyPr>
          <a:lstStyle/>
          <a:p>
            <a:r>
              <a:rPr lang="en-US" b="1" dirty="0" smtClean="0">
                <a:solidFill>
                  <a:srgbClr val="FF0000"/>
                </a:solidFill>
                <a:latin typeface="Papyrus - 36"/>
              </a:rPr>
              <a:t>Tunnels were dug into the face of the cliff.</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85800" y="2133600"/>
            <a:ext cx="8153400" cy="3340100"/>
          </a:xfrm>
          <a:prstGeom prst="rect">
            <a:avLst/>
          </a:prstGeom>
          <a:solidFill>
            <a:scrgbClr r="0" g="0" b="0">
              <a:alpha val="0"/>
            </a:scrgbClr>
          </a:solidFill>
        </p:spPr>
      </p:pic>
    </p:spTree>
    <p:extLst>
      <p:ext uri="{BB962C8B-B14F-4D97-AF65-F5344CB8AC3E}">
        <p14:creationId xmlns:p14="http://schemas.microsoft.com/office/powerpoint/2010/main" val="24496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219200"/>
            <a:ext cx="8458200" cy="369332"/>
          </a:xfrm>
          <a:prstGeom prst="rect">
            <a:avLst/>
          </a:prstGeom>
        </p:spPr>
        <p:txBody>
          <a:bodyPr wrap="square">
            <a:spAutoFit/>
          </a:bodyPr>
          <a:lstStyle/>
          <a:p>
            <a:r>
              <a:rPr lang="en-US" b="1" dirty="0" smtClean="0">
                <a:solidFill>
                  <a:srgbClr val="FF0000"/>
                </a:solidFill>
                <a:latin typeface="Papyrus - 36"/>
              </a:rPr>
              <a:t>Each block was cut and assigned to a work gang for delivery.</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40256" y="1905000"/>
            <a:ext cx="4708144" cy="4673092"/>
          </a:xfrm>
          <a:prstGeom prst="rect">
            <a:avLst/>
          </a:prstGeom>
          <a:solidFill>
            <a:scrgbClr r="0" g="0" b="0">
              <a:alpha val="0"/>
            </a:scrgbClr>
          </a:solidFill>
        </p:spPr>
      </p:pic>
    </p:spTree>
    <p:extLst>
      <p:ext uri="{BB962C8B-B14F-4D97-AF65-F5344CB8AC3E}">
        <p14:creationId xmlns:p14="http://schemas.microsoft.com/office/powerpoint/2010/main" val="3159818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0" y="1066800"/>
            <a:ext cx="8763000" cy="369332"/>
          </a:xfrm>
          <a:prstGeom prst="rect">
            <a:avLst/>
          </a:prstGeom>
        </p:spPr>
        <p:txBody>
          <a:bodyPr wrap="square">
            <a:spAutoFit/>
          </a:bodyPr>
          <a:lstStyle/>
          <a:p>
            <a:r>
              <a:rPr lang="en-US" b="1" dirty="0" smtClean="0">
                <a:solidFill>
                  <a:srgbClr val="FF0000"/>
                </a:solidFill>
                <a:latin typeface="Papyrus - 36"/>
              </a:rPr>
              <a:t>The stone blocks were dragged to a waiting boat.</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045845" y="1524000"/>
            <a:ext cx="5278755" cy="4419600"/>
          </a:xfrm>
          <a:prstGeom prst="rect">
            <a:avLst/>
          </a:prstGeom>
          <a:solidFill>
            <a:scrgbClr r="0" g="0" b="0">
              <a:alpha val="0"/>
            </a:scrgbClr>
          </a:solidFill>
        </p:spPr>
      </p:pic>
    </p:spTree>
    <p:extLst>
      <p:ext uri="{BB962C8B-B14F-4D97-AF65-F5344CB8AC3E}">
        <p14:creationId xmlns:p14="http://schemas.microsoft.com/office/powerpoint/2010/main" val="3438549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143000"/>
            <a:ext cx="8610600" cy="369332"/>
          </a:xfrm>
          <a:prstGeom prst="rect">
            <a:avLst/>
          </a:prstGeom>
        </p:spPr>
        <p:txBody>
          <a:bodyPr wrap="square">
            <a:spAutoFit/>
          </a:bodyPr>
          <a:lstStyle/>
          <a:p>
            <a:r>
              <a:rPr lang="en-US" b="1" dirty="0" smtClean="0">
                <a:solidFill>
                  <a:srgbClr val="FF0000"/>
                </a:solidFill>
                <a:latin typeface="Papyrus - 36"/>
              </a:rPr>
              <a:t>The men rolled the stone blocks onto wooden sleds.</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057400" y="1905000"/>
            <a:ext cx="4114800" cy="4229100"/>
          </a:xfrm>
          <a:prstGeom prst="rect">
            <a:avLst/>
          </a:prstGeom>
          <a:solidFill>
            <a:scrgbClr r="0" g="0" b="0">
              <a:alpha val="0"/>
            </a:scrgbClr>
          </a:solidFill>
        </p:spPr>
      </p:pic>
    </p:spTree>
    <p:extLst>
      <p:ext uri="{BB962C8B-B14F-4D97-AF65-F5344CB8AC3E}">
        <p14:creationId xmlns:p14="http://schemas.microsoft.com/office/powerpoint/2010/main" val="2629815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228600" y="1143000"/>
            <a:ext cx="7391400" cy="369332"/>
          </a:xfrm>
          <a:prstGeom prst="rect">
            <a:avLst/>
          </a:prstGeom>
        </p:spPr>
        <p:txBody>
          <a:bodyPr wrap="square">
            <a:spAutoFit/>
          </a:bodyPr>
          <a:lstStyle/>
          <a:p>
            <a:r>
              <a:rPr lang="en-US" b="1" dirty="0" smtClean="0">
                <a:solidFill>
                  <a:srgbClr val="FF0000"/>
                </a:solidFill>
                <a:latin typeface="Papyrus - 36"/>
              </a:rPr>
              <a:t>The Sarcophagus was lowered into the tomb.</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8601" y="1738059"/>
            <a:ext cx="3352800" cy="2529142"/>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102731" y="1305895"/>
            <a:ext cx="2424938" cy="5016500"/>
          </a:xfrm>
          <a:prstGeom prst="rect">
            <a:avLst/>
          </a:prstGeom>
          <a:solidFill>
            <a:scrgbClr r="0" g="0" b="0">
              <a:alpha val="0"/>
            </a:scrgbClr>
          </a:solidFill>
        </p:spPr>
      </p:pic>
    </p:spTree>
    <p:extLst>
      <p:ext uri="{BB962C8B-B14F-4D97-AF65-F5344CB8AC3E}">
        <p14:creationId xmlns:p14="http://schemas.microsoft.com/office/powerpoint/2010/main" val="333851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228600" y="1219200"/>
            <a:ext cx="8534400" cy="369332"/>
          </a:xfrm>
          <a:prstGeom prst="rect">
            <a:avLst/>
          </a:prstGeom>
        </p:spPr>
        <p:txBody>
          <a:bodyPr wrap="square">
            <a:spAutoFit/>
          </a:bodyPr>
          <a:lstStyle/>
          <a:p>
            <a:r>
              <a:rPr lang="en-US" b="1" dirty="0" smtClean="0">
                <a:solidFill>
                  <a:srgbClr val="FF0000"/>
                </a:solidFill>
                <a:latin typeface="Papyrus - 36"/>
              </a:rPr>
              <a:t>The capstone was placed on top of the pyramid.</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8601" y="1877177"/>
            <a:ext cx="3581400" cy="2542423"/>
          </a:xfrm>
          <a:prstGeom prst="rect">
            <a:avLst/>
          </a:prstGeom>
          <a:solidFill>
            <a:scrgbClr r="0" g="0" b="0">
              <a:alpha val="0"/>
            </a:scrgbClr>
          </a:solidFill>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29200" y="1869920"/>
            <a:ext cx="3311397" cy="4445000"/>
          </a:xfrm>
          <a:prstGeom prst="rect">
            <a:avLst/>
          </a:prstGeom>
          <a:solidFill>
            <a:scrgbClr r="0" g="0" b="0">
              <a:alpha val="0"/>
            </a:scrgbClr>
          </a:solidFill>
        </p:spPr>
      </p:pic>
    </p:spTree>
    <p:extLst>
      <p:ext uri="{BB962C8B-B14F-4D97-AF65-F5344CB8AC3E}">
        <p14:creationId xmlns:p14="http://schemas.microsoft.com/office/powerpoint/2010/main" val="176460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81000" y="1143000"/>
            <a:ext cx="4572000" cy="2031325"/>
          </a:xfrm>
          <a:prstGeom prst="rect">
            <a:avLst/>
          </a:prstGeom>
        </p:spPr>
        <p:txBody>
          <a:bodyPr>
            <a:spAutoFit/>
          </a:bodyPr>
          <a:lstStyle/>
          <a:p>
            <a:r>
              <a:rPr lang="en-US" b="1" dirty="0" smtClean="0">
                <a:solidFill>
                  <a:srgbClr val="FF0000"/>
                </a:solidFill>
                <a:latin typeface="Papyrus - 26"/>
              </a:rPr>
              <a:t>The earliest burials took place in the deserts.  Bodies were buried in pits directly in the desert sands.  As time went on though, the wealthy and powerful upper classes wanted to be buried in places that suited their level in society.</a:t>
            </a:r>
            <a:endParaRPr lang="en-US" b="1" dirty="0">
              <a:solidFill>
                <a:srgbClr val="FF0000"/>
              </a:solidFill>
              <a:latin typeface="Papyrus - 2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181600" y="1828800"/>
            <a:ext cx="3048000" cy="22860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905000" y="3505200"/>
            <a:ext cx="2603500" cy="3111500"/>
          </a:xfrm>
          <a:prstGeom prst="rect">
            <a:avLst/>
          </a:prstGeom>
          <a:solidFill>
            <a:scrgbClr r="0" g="0" b="0">
              <a:alpha val="0"/>
            </a:scrgbClr>
          </a:solidFill>
        </p:spPr>
      </p:pic>
    </p:spTree>
    <p:extLst>
      <p:ext uri="{BB962C8B-B14F-4D97-AF65-F5344CB8AC3E}">
        <p14:creationId xmlns:p14="http://schemas.microsoft.com/office/powerpoint/2010/main" val="1138867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066800"/>
            <a:ext cx="8839200" cy="369332"/>
          </a:xfrm>
          <a:prstGeom prst="rect">
            <a:avLst/>
          </a:prstGeom>
        </p:spPr>
        <p:txBody>
          <a:bodyPr wrap="square">
            <a:spAutoFit/>
          </a:bodyPr>
          <a:lstStyle/>
          <a:p>
            <a:r>
              <a:rPr lang="en-US" b="1" dirty="0" smtClean="0">
                <a:solidFill>
                  <a:srgbClr val="FF0000"/>
                </a:solidFill>
                <a:latin typeface="Papyrus - 36"/>
              </a:rPr>
              <a:t>Polished limestone blocks were placed on the outside of the pyramid.</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971800" y="1600200"/>
            <a:ext cx="3661156" cy="4533900"/>
          </a:xfrm>
          <a:prstGeom prst="rect">
            <a:avLst/>
          </a:prstGeom>
          <a:solidFill>
            <a:scrgbClr r="0" g="0" b="0">
              <a:alpha val="0"/>
            </a:scrgbClr>
          </a:solidFill>
        </p:spPr>
      </p:pic>
    </p:spTree>
    <p:extLst>
      <p:ext uri="{BB962C8B-B14F-4D97-AF65-F5344CB8AC3E}">
        <p14:creationId xmlns:p14="http://schemas.microsoft.com/office/powerpoint/2010/main" val="177510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5" name="Rectangle 4"/>
          <p:cNvSpPr/>
          <p:nvPr/>
        </p:nvSpPr>
        <p:spPr>
          <a:xfrm>
            <a:off x="304800" y="1066800"/>
            <a:ext cx="8077200" cy="369332"/>
          </a:xfrm>
          <a:prstGeom prst="rect">
            <a:avLst/>
          </a:prstGeom>
        </p:spPr>
        <p:txBody>
          <a:bodyPr wrap="square">
            <a:spAutoFit/>
          </a:bodyPr>
          <a:lstStyle/>
          <a:p>
            <a:r>
              <a:rPr lang="en-US" b="1" dirty="0" smtClean="0">
                <a:solidFill>
                  <a:srgbClr val="FF0000"/>
                </a:solidFill>
                <a:latin typeface="Papyrus - 36"/>
              </a:rPr>
              <a:t>The outer sanctuaries and temples were built.</a:t>
            </a:r>
            <a:endParaRPr lang="en-US" b="1" dirty="0">
              <a:solidFill>
                <a:srgbClr val="FF0000"/>
              </a:solidFill>
              <a:latin typeface="Papyrus - 36"/>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743200" y="1676400"/>
            <a:ext cx="3657600" cy="4572000"/>
          </a:xfrm>
          <a:prstGeom prst="rect">
            <a:avLst/>
          </a:prstGeom>
          <a:solidFill>
            <a:scrgbClr r="0" g="0" b="0">
              <a:alpha val="0"/>
            </a:scrgbClr>
          </a:solidFill>
        </p:spPr>
      </p:pic>
    </p:spTree>
    <p:extLst>
      <p:ext uri="{BB962C8B-B14F-4D97-AF65-F5344CB8AC3E}">
        <p14:creationId xmlns:p14="http://schemas.microsoft.com/office/powerpoint/2010/main" val="3283199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143000"/>
            <a:ext cx="8991600" cy="646331"/>
          </a:xfrm>
          <a:prstGeom prst="rect">
            <a:avLst/>
          </a:prstGeom>
        </p:spPr>
        <p:txBody>
          <a:bodyPr wrap="square">
            <a:spAutoFit/>
          </a:bodyPr>
          <a:lstStyle/>
          <a:p>
            <a:r>
              <a:rPr lang="en-US" b="1" dirty="0" smtClean="0">
                <a:solidFill>
                  <a:srgbClr val="FF0000"/>
                </a:solidFill>
                <a:latin typeface="Papyrus - 29"/>
              </a:rPr>
              <a:t>The internal organs were removed and the body was packed in natron for 40 days.</a:t>
            </a:r>
            <a:endParaRPr lang="en-US" b="1" dirty="0">
              <a:solidFill>
                <a:srgbClr val="FF0000"/>
              </a:solidFill>
              <a:latin typeface="Papyrus - 29"/>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63371" y="1676400"/>
            <a:ext cx="4142867" cy="4686300"/>
          </a:xfrm>
          <a:prstGeom prst="rect">
            <a:avLst/>
          </a:prstGeom>
          <a:solidFill>
            <a:scrgbClr r="0" g="0" b="0">
              <a:alpha val="0"/>
            </a:scrgbClr>
          </a:solidFill>
        </p:spPr>
      </p:pic>
    </p:spTree>
    <p:extLst>
      <p:ext uri="{BB962C8B-B14F-4D97-AF65-F5344CB8AC3E}">
        <p14:creationId xmlns:p14="http://schemas.microsoft.com/office/powerpoint/2010/main" val="415231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143000"/>
            <a:ext cx="8839200" cy="369332"/>
          </a:xfrm>
          <a:prstGeom prst="rect">
            <a:avLst/>
          </a:prstGeom>
        </p:spPr>
        <p:txBody>
          <a:bodyPr wrap="square">
            <a:spAutoFit/>
          </a:bodyPr>
          <a:lstStyle/>
          <a:p>
            <a:r>
              <a:rPr lang="en-US" b="1" dirty="0" smtClean="0">
                <a:solidFill>
                  <a:srgbClr val="FF0000"/>
                </a:solidFill>
                <a:latin typeface="Papyrus - 36"/>
              </a:rPr>
              <a:t>The "Opening of the Mouth" ceremony was conducted.</a:t>
            </a:r>
            <a:endParaRPr lang="en-US" b="1" dirty="0">
              <a:solidFill>
                <a:srgbClr val="FF0000"/>
              </a:solidFill>
              <a:latin typeface="Papyrus - 36"/>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701669" y="1512332"/>
            <a:ext cx="3874262" cy="4851400"/>
          </a:xfrm>
          <a:prstGeom prst="rect">
            <a:avLst/>
          </a:prstGeom>
          <a:solidFill>
            <a:scrgbClr r="0" g="0" b="0">
              <a:alpha val="0"/>
            </a:scrgbClr>
          </a:solidFill>
        </p:spPr>
      </p:pic>
    </p:spTree>
    <p:extLst>
      <p:ext uri="{BB962C8B-B14F-4D97-AF65-F5344CB8AC3E}">
        <p14:creationId xmlns:p14="http://schemas.microsoft.com/office/powerpoint/2010/main" val="1656337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219200"/>
            <a:ext cx="2569934" cy="369332"/>
          </a:xfrm>
          <a:prstGeom prst="rect">
            <a:avLst/>
          </a:prstGeom>
        </p:spPr>
        <p:txBody>
          <a:bodyPr wrap="none">
            <a:spAutoFit/>
          </a:bodyPr>
          <a:lstStyle/>
          <a:p>
            <a:r>
              <a:rPr lang="en-US" b="1" dirty="0" smtClean="0">
                <a:solidFill>
                  <a:srgbClr val="FF0000"/>
                </a:solidFill>
                <a:latin typeface="Papyrus - 36"/>
              </a:rPr>
              <a:t>The tomb was sealed.</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286000" y="1588532"/>
            <a:ext cx="6480556" cy="5067300"/>
          </a:xfrm>
          <a:prstGeom prst="rect">
            <a:avLst/>
          </a:prstGeom>
          <a:solidFill>
            <a:scrgbClr r="0" g="0" b="0">
              <a:alpha val="0"/>
            </a:scrgbClr>
          </a:solidFill>
        </p:spPr>
      </p:pic>
    </p:spTree>
    <p:extLst>
      <p:ext uri="{BB962C8B-B14F-4D97-AF65-F5344CB8AC3E}">
        <p14:creationId xmlns:p14="http://schemas.microsoft.com/office/powerpoint/2010/main" val="3699711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81000" y="1295400"/>
            <a:ext cx="8382000" cy="3970318"/>
          </a:xfrm>
          <a:prstGeom prst="rect">
            <a:avLst/>
          </a:prstGeom>
        </p:spPr>
        <p:txBody>
          <a:bodyPr wrap="square">
            <a:spAutoFit/>
          </a:bodyPr>
          <a:lstStyle/>
          <a:p>
            <a:r>
              <a:rPr lang="en-US" b="1" u="sng" dirty="0" smtClean="0">
                <a:solidFill>
                  <a:srgbClr val="FF0000"/>
                </a:solidFill>
                <a:latin typeface="Papyrus - 20"/>
              </a:rPr>
              <a:t>Mini-Assignment:</a:t>
            </a:r>
            <a:r>
              <a:rPr lang="en-US" b="1" dirty="0" smtClean="0">
                <a:solidFill>
                  <a:srgbClr val="FF0000"/>
                </a:solidFill>
                <a:latin typeface="Papyrus - 20"/>
              </a:rPr>
              <a:t> </a:t>
            </a:r>
            <a:r>
              <a:rPr lang="en-US" b="1" dirty="0" smtClean="0">
                <a:solidFill>
                  <a:srgbClr val="000000"/>
                </a:solidFill>
                <a:latin typeface="Papyrus - 20"/>
              </a:rPr>
              <a:t>For this assignment, you are going to create a short flipbook that correctly arranges the steps in the pyramid building process, and a picture for each one of the steps.  Your first task is to put the following steps in order from start to finish:</a:t>
            </a:r>
          </a:p>
          <a:p>
            <a:pPr marL="285750" indent="-285750">
              <a:buFont typeface="Arial" panose="020B0604020202020204" pitchFamily="34" charset="0"/>
              <a:buChar char="•"/>
            </a:pPr>
            <a:r>
              <a:rPr lang="en-US" b="1" dirty="0" smtClean="0">
                <a:solidFill>
                  <a:srgbClr val="FF0000"/>
                </a:solidFill>
                <a:latin typeface="Papyrus - 20"/>
              </a:rPr>
              <a:t>Q</a:t>
            </a:r>
            <a:r>
              <a:rPr lang="en-US" sz="1600" b="1" dirty="0" smtClean="0">
                <a:solidFill>
                  <a:srgbClr val="FF0000"/>
                </a:solidFill>
                <a:latin typeface="Papyrus - 18"/>
              </a:rPr>
              <a:t>uarrymen use bronze chisels to prepare the stones.</a:t>
            </a:r>
          </a:p>
          <a:p>
            <a:pPr marL="285750" indent="-285750">
              <a:buFont typeface="Arial" panose="020B0604020202020204" pitchFamily="34" charset="0"/>
              <a:buChar char="•"/>
            </a:pPr>
            <a:r>
              <a:rPr lang="en-US" sz="1600" b="1" dirty="0" smtClean="0">
                <a:solidFill>
                  <a:srgbClr val="FF0000"/>
                </a:solidFill>
                <a:latin typeface="Papyrus - 18"/>
              </a:rPr>
              <a:t>The tomb and pyramid are sealed.</a:t>
            </a:r>
            <a:endParaRPr lang="en-US" sz="1600" b="1" dirty="0" smtClean="0">
              <a:solidFill>
                <a:srgbClr val="FF0000"/>
              </a:solidFill>
              <a:latin typeface="Papyrus - 18"/>
            </a:endParaRPr>
          </a:p>
          <a:p>
            <a:pPr marL="285750" indent="-285750">
              <a:buFont typeface="Arial" panose="020B0604020202020204" pitchFamily="34" charset="0"/>
              <a:buChar char="•"/>
            </a:pPr>
            <a:r>
              <a:rPr lang="en-US" sz="1600" b="1" dirty="0" smtClean="0">
                <a:solidFill>
                  <a:srgbClr val="FF0000"/>
                </a:solidFill>
                <a:latin typeface="Papyrus - 18"/>
              </a:rPr>
              <a:t>Ramps are taken down and the sides are chiseled  smooth.</a:t>
            </a:r>
          </a:p>
          <a:p>
            <a:pPr marL="285750" indent="-285750">
              <a:buFont typeface="Arial" panose="020B0604020202020204" pitchFamily="34" charset="0"/>
              <a:buChar char="•"/>
            </a:pPr>
            <a:r>
              <a:rPr lang="en-US" sz="1600" b="1" dirty="0" smtClean="0">
                <a:solidFill>
                  <a:srgbClr val="FF0000"/>
                </a:solidFill>
                <a:latin typeface="Papyrus - 18"/>
              </a:rPr>
              <a:t>The Opening of the Mouth Ceremony is performed.</a:t>
            </a:r>
            <a:endParaRPr lang="en-US" sz="1600" b="1" dirty="0" smtClean="0">
              <a:solidFill>
                <a:srgbClr val="FF0000"/>
              </a:solidFill>
              <a:latin typeface="Papyrus - 18"/>
            </a:endParaRPr>
          </a:p>
          <a:p>
            <a:pPr marL="285750" indent="-285750">
              <a:buFont typeface="Arial" panose="020B0604020202020204" pitchFamily="34" charset="0"/>
              <a:buChar char="•"/>
            </a:pPr>
            <a:r>
              <a:rPr lang="en-US" sz="1600" b="1" dirty="0" smtClean="0">
                <a:solidFill>
                  <a:srgbClr val="FF0000"/>
                </a:solidFill>
                <a:latin typeface="Papyrus - 18"/>
              </a:rPr>
              <a:t>Farmers are conscripted from villages along the Nile River.</a:t>
            </a:r>
          </a:p>
          <a:p>
            <a:pPr marL="285750" indent="-285750">
              <a:buFont typeface="Arial" panose="020B0604020202020204" pitchFamily="34" charset="0"/>
              <a:buChar char="•"/>
            </a:pPr>
            <a:r>
              <a:rPr lang="en-US" sz="1600" b="1" dirty="0" smtClean="0">
                <a:solidFill>
                  <a:srgbClr val="FF0000"/>
                </a:solidFill>
                <a:latin typeface="Papyrus - 18"/>
              </a:rPr>
              <a:t>Masons complete final preparations for the stones to be laid.</a:t>
            </a:r>
          </a:p>
          <a:p>
            <a:pPr marL="285750" indent="-285750">
              <a:buFont typeface="Arial" panose="020B0604020202020204" pitchFamily="34" charset="0"/>
              <a:buChar char="•"/>
            </a:pPr>
            <a:r>
              <a:rPr lang="en-US" sz="1600" b="1" dirty="0" smtClean="0">
                <a:solidFill>
                  <a:srgbClr val="FF0000"/>
                </a:solidFill>
                <a:latin typeface="Papyrus - 18"/>
              </a:rPr>
              <a:t>The Pharaoh’s body is covered in natron for 40 day.</a:t>
            </a:r>
            <a:endParaRPr lang="en-US" sz="1600" b="1" dirty="0" smtClean="0">
              <a:solidFill>
                <a:srgbClr val="FF0000"/>
              </a:solidFill>
              <a:latin typeface="Papyrus - 18"/>
            </a:endParaRPr>
          </a:p>
          <a:p>
            <a:pPr marL="285750" indent="-285750">
              <a:buFont typeface="Arial" panose="020B0604020202020204" pitchFamily="34" charset="0"/>
              <a:buChar char="•"/>
            </a:pPr>
            <a:r>
              <a:rPr lang="en-US" sz="1600" b="1" dirty="0" smtClean="0">
                <a:solidFill>
                  <a:srgbClr val="FF0000"/>
                </a:solidFill>
                <a:latin typeface="Papyrus - 18"/>
              </a:rPr>
              <a:t>Workmen pull the stones up ramps on wooden sleds.</a:t>
            </a:r>
          </a:p>
          <a:p>
            <a:pPr marL="285750" indent="-285750">
              <a:buFont typeface="Arial" panose="020B0604020202020204" pitchFamily="34" charset="0"/>
              <a:buChar char="•"/>
            </a:pPr>
            <a:r>
              <a:rPr lang="en-US" sz="1600" b="1" dirty="0" smtClean="0">
                <a:solidFill>
                  <a:srgbClr val="FF0000"/>
                </a:solidFill>
                <a:latin typeface="Papyrus - 18"/>
              </a:rPr>
              <a:t>The land is cleared and leveled.</a:t>
            </a:r>
          </a:p>
          <a:p>
            <a:pPr marL="285750" indent="-285750">
              <a:buFont typeface="Arial" panose="020B0604020202020204" pitchFamily="34" charset="0"/>
              <a:buChar char="•"/>
            </a:pPr>
            <a:r>
              <a:rPr lang="en-US" sz="1600" b="1" dirty="0" smtClean="0">
                <a:solidFill>
                  <a:srgbClr val="FF0000"/>
                </a:solidFill>
                <a:latin typeface="Papyrus - 18"/>
              </a:rPr>
              <a:t>The capstone is placed on the top of the pyramid.</a:t>
            </a:r>
          </a:p>
          <a:p>
            <a:r>
              <a:rPr lang="en-US" sz="1600" b="1" dirty="0" smtClean="0">
                <a:latin typeface="Papyrus - 18"/>
              </a:rPr>
              <a:t>B</a:t>
            </a:r>
            <a:r>
              <a:rPr lang="en-US" b="1" dirty="0" smtClean="0">
                <a:solidFill>
                  <a:srgbClr val="000000"/>
                </a:solidFill>
                <a:latin typeface="Papyrus - 20"/>
              </a:rPr>
              <a:t>e sure to have plenty of bright, bold color.</a:t>
            </a:r>
            <a:endParaRPr lang="en-US" b="1" dirty="0">
              <a:solidFill>
                <a:srgbClr val="000000"/>
              </a:solidFill>
              <a:latin typeface="Papyrus - 20"/>
            </a:endParaRPr>
          </a:p>
        </p:txBody>
      </p:sp>
    </p:spTree>
    <p:extLst>
      <p:ext uri="{BB962C8B-B14F-4D97-AF65-F5344CB8AC3E}">
        <p14:creationId xmlns:p14="http://schemas.microsoft.com/office/powerpoint/2010/main" val="3839287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143000"/>
            <a:ext cx="4572000" cy="2862322"/>
          </a:xfrm>
          <a:prstGeom prst="rect">
            <a:avLst/>
          </a:prstGeom>
        </p:spPr>
        <p:txBody>
          <a:bodyPr>
            <a:spAutoFit/>
          </a:bodyPr>
          <a:lstStyle/>
          <a:p>
            <a:r>
              <a:rPr lang="en-US" b="1" dirty="0" smtClean="0">
                <a:solidFill>
                  <a:srgbClr val="FF0000"/>
                </a:solidFill>
                <a:latin typeface="Papyrus - 22"/>
              </a:rPr>
              <a:t>Soon, the nobility began constructing </a:t>
            </a:r>
            <a:r>
              <a:rPr lang="en-US" b="1" dirty="0" err="1" smtClean="0">
                <a:solidFill>
                  <a:srgbClr val="FF0000"/>
                </a:solidFill>
                <a:latin typeface="Papyrus - 22"/>
              </a:rPr>
              <a:t>mastabas</a:t>
            </a:r>
            <a:r>
              <a:rPr lang="en-US" b="1" dirty="0" smtClean="0">
                <a:solidFill>
                  <a:srgbClr val="FF0000"/>
                </a:solidFill>
                <a:latin typeface="Papyrus - 22"/>
              </a:rPr>
              <a:t>, or flat-roofed tombs.  These structures were made of stone or mud bricks, and were one of the main reasons why the Egyptians had to develop the process of mummification.  Without the dry desert sand to naturally dry out the body, they needed to develop a man-made process that would prevent the body from decaying.</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410200" y="1259711"/>
            <a:ext cx="3098800" cy="26289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124200" y="4572000"/>
            <a:ext cx="4076700" cy="1993900"/>
          </a:xfrm>
          <a:prstGeom prst="rect">
            <a:avLst/>
          </a:prstGeom>
          <a:solidFill>
            <a:scrgbClr r="0" g="0" b="0">
              <a:alpha val="0"/>
            </a:scrgbClr>
          </a:solidFill>
        </p:spPr>
      </p:pic>
    </p:spTree>
    <p:extLst>
      <p:ext uri="{BB962C8B-B14F-4D97-AF65-F5344CB8AC3E}">
        <p14:creationId xmlns:p14="http://schemas.microsoft.com/office/powerpoint/2010/main" val="163136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143000"/>
            <a:ext cx="4572000" cy="2585323"/>
          </a:xfrm>
          <a:prstGeom prst="rect">
            <a:avLst/>
          </a:prstGeom>
        </p:spPr>
        <p:txBody>
          <a:bodyPr>
            <a:spAutoFit/>
          </a:bodyPr>
          <a:lstStyle/>
          <a:p>
            <a:r>
              <a:rPr lang="en-US" b="1" dirty="0" smtClean="0">
                <a:solidFill>
                  <a:srgbClr val="FF0000"/>
                </a:solidFill>
                <a:latin typeface="Papyrus - 22"/>
              </a:rPr>
              <a:t>As </a:t>
            </a:r>
            <a:r>
              <a:rPr lang="en-US" b="1" dirty="0" err="1" smtClean="0">
                <a:solidFill>
                  <a:srgbClr val="FF0000"/>
                </a:solidFill>
                <a:latin typeface="Papyrus - 22"/>
              </a:rPr>
              <a:t>mastabas</a:t>
            </a:r>
            <a:r>
              <a:rPr lang="en-US" b="1" dirty="0" smtClean="0">
                <a:solidFill>
                  <a:srgbClr val="FF0000"/>
                </a:solidFill>
                <a:latin typeface="Papyrus - 22"/>
              </a:rPr>
              <a:t> became more and more common among the upper classes, the pharaohs began to desire something more  elaborate to show their supremacy as the rulers of Egypt.  The first to do this was the pharaoh </a:t>
            </a:r>
            <a:r>
              <a:rPr lang="en-US" b="1" dirty="0" err="1" smtClean="0">
                <a:solidFill>
                  <a:srgbClr val="FF0000"/>
                </a:solidFill>
                <a:latin typeface="Papyrus - 22"/>
              </a:rPr>
              <a:t>Zoser</a:t>
            </a:r>
            <a:r>
              <a:rPr lang="en-US" b="1" dirty="0" smtClean="0">
                <a:solidFill>
                  <a:srgbClr val="FF0000"/>
                </a:solidFill>
                <a:latin typeface="Papyrus - 22"/>
              </a:rPr>
              <a:t>, whose architect, Imhotep, stacked </a:t>
            </a:r>
            <a:r>
              <a:rPr lang="en-US" b="1" dirty="0" err="1" smtClean="0">
                <a:solidFill>
                  <a:srgbClr val="FF0000"/>
                </a:solidFill>
                <a:latin typeface="Papyrus - 22"/>
              </a:rPr>
              <a:t>mastabas</a:t>
            </a:r>
            <a:r>
              <a:rPr lang="en-US" b="1" dirty="0" smtClean="0">
                <a:solidFill>
                  <a:srgbClr val="FF0000"/>
                </a:solidFill>
                <a:latin typeface="Papyrus - 22"/>
              </a:rPr>
              <a:t> on top of each other to create Egypt's first pyramid, the step pyramid.</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495800" y="3799008"/>
            <a:ext cx="4265295" cy="2877312"/>
          </a:xfrm>
          <a:prstGeom prst="rect">
            <a:avLst/>
          </a:prstGeom>
          <a:solidFill>
            <a:scrgbClr r="0" g="0" b="0">
              <a:alpha val="0"/>
            </a:scrgbClr>
          </a:solidFill>
        </p:spPr>
      </p:pic>
    </p:spTree>
    <p:extLst>
      <p:ext uri="{BB962C8B-B14F-4D97-AF65-F5344CB8AC3E}">
        <p14:creationId xmlns:p14="http://schemas.microsoft.com/office/powerpoint/2010/main" val="95214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066800"/>
            <a:ext cx="4572000" cy="2585323"/>
          </a:xfrm>
          <a:prstGeom prst="rect">
            <a:avLst/>
          </a:prstGeom>
        </p:spPr>
        <p:txBody>
          <a:bodyPr>
            <a:spAutoFit/>
          </a:bodyPr>
          <a:lstStyle/>
          <a:p>
            <a:r>
              <a:rPr lang="en-US" b="1" dirty="0" smtClean="0">
                <a:solidFill>
                  <a:srgbClr val="FF0000"/>
                </a:solidFill>
                <a:latin typeface="Papyrus - 22"/>
              </a:rPr>
              <a:t>As pyramid building became all the rage during the Old Kingdom, pharaohs continued to try to out do those that came before them.  The pinnacle of pyramid building occurred with the Pharaoh Khufu, who constructed the iconic symbol of ancient Egypt, the Great Pyramid of Giza.  But how did they build it? </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343400" y="3429000"/>
            <a:ext cx="4448810" cy="3316097"/>
          </a:xfrm>
          <a:prstGeom prst="rect">
            <a:avLst/>
          </a:prstGeom>
          <a:solidFill>
            <a:scrgbClr r="0" g="0" b="0">
              <a:alpha val="0"/>
            </a:scrgbClr>
          </a:solidFill>
        </p:spPr>
      </p:pic>
    </p:spTree>
    <p:extLst>
      <p:ext uri="{BB962C8B-B14F-4D97-AF65-F5344CB8AC3E}">
        <p14:creationId xmlns:p14="http://schemas.microsoft.com/office/powerpoint/2010/main" val="283155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066800"/>
            <a:ext cx="7848600" cy="1477328"/>
          </a:xfrm>
          <a:prstGeom prst="rect">
            <a:avLst/>
          </a:prstGeom>
        </p:spPr>
        <p:txBody>
          <a:bodyPr wrap="square">
            <a:spAutoFit/>
          </a:bodyPr>
          <a:lstStyle/>
          <a:p>
            <a:r>
              <a:rPr lang="en-US" b="1" dirty="0" smtClean="0">
                <a:solidFill>
                  <a:srgbClr val="FF0000"/>
                </a:solidFill>
                <a:latin typeface="Papyrus - 22"/>
              </a:rPr>
              <a:t>There are three main theories for how the Egyptians built the pyramids.  </a:t>
            </a:r>
          </a:p>
          <a:p>
            <a:r>
              <a:rPr lang="en-US" b="1" u="sng" dirty="0" smtClean="0">
                <a:solidFill>
                  <a:srgbClr val="FF0000"/>
                </a:solidFill>
                <a:latin typeface="Papyrus - 22"/>
              </a:rPr>
              <a:t>Theory 1: Earthen Ramps </a:t>
            </a:r>
          </a:p>
          <a:p>
            <a:r>
              <a:rPr lang="en-US" b="1" u="sng" dirty="0" smtClean="0">
                <a:solidFill>
                  <a:srgbClr val="FF0000"/>
                </a:solidFill>
                <a:latin typeface="Papyrus - 22"/>
              </a:rPr>
              <a:t>-</a:t>
            </a:r>
            <a:r>
              <a:rPr lang="en-US" b="1" dirty="0" smtClean="0">
                <a:solidFill>
                  <a:srgbClr val="FF0000"/>
                </a:solidFill>
                <a:latin typeface="Papyrus - 22"/>
              </a:rPr>
              <a:t>Stones would have been dragged up huge ramps of earth and put in place. But such ramps would need vast amounts of earth to build.</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375400" y="2743200"/>
            <a:ext cx="2260600" cy="1291272"/>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555171" y="2914650"/>
            <a:ext cx="3606800" cy="1930400"/>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4876800" y="4191000"/>
            <a:ext cx="2794000" cy="2247900"/>
          </a:xfrm>
          <a:prstGeom prst="rect">
            <a:avLst/>
          </a:prstGeom>
          <a:solidFill>
            <a:scrgbClr r="0" g="0" b="0">
              <a:alpha val="0"/>
            </a:scrgbClr>
          </a:solidFill>
        </p:spPr>
      </p:pic>
    </p:spTree>
    <p:extLst>
      <p:ext uri="{BB962C8B-B14F-4D97-AF65-F5344CB8AC3E}">
        <p14:creationId xmlns:p14="http://schemas.microsoft.com/office/powerpoint/2010/main" val="263149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228600" y="1143000"/>
            <a:ext cx="8686800" cy="1200329"/>
          </a:xfrm>
          <a:prstGeom prst="rect">
            <a:avLst/>
          </a:prstGeom>
        </p:spPr>
        <p:txBody>
          <a:bodyPr wrap="square">
            <a:spAutoFit/>
          </a:bodyPr>
          <a:lstStyle/>
          <a:p>
            <a:r>
              <a:rPr lang="en-US" b="1" u="sng" dirty="0" smtClean="0">
                <a:solidFill>
                  <a:srgbClr val="FF0000"/>
                </a:solidFill>
                <a:latin typeface="Papyrus - 22"/>
              </a:rPr>
              <a:t>Theory #2: Pulleys and Cranes</a:t>
            </a:r>
          </a:p>
          <a:p>
            <a:r>
              <a:rPr lang="en-US" b="1" u="sng" dirty="0" smtClean="0">
                <a:solidFill>
                  <a:srgbClr val="FF0000"/>
                </a:solidFill>
                <a:latin typeface="Papyrus - 22"/>
              </a:rPr>
              <a:t>E</a:t>
            </a:r>
            <a:r>
              <a:rPr lang="en-US" b="1" dirty="0" smtClean="0">
                <a:solidFill>
                  <a:srgbClr val="FF0000"/>
                </a:solidFill>
                <a:latin typeface="Papyrus - 22"/>
              </a:rPr>
              <a:t>normous pulleys would have been built to hoist each stone into place.  But these pulleys would need to be incredibly strong and </a:t>
            </a:r>
            <a:r>
              <a:rPr lang="en-US" b="1" dirty="0" err="1" smtClean="0">
                <a:solidFill>
                  <a:srgbClr val="FF0000"/>
                </a:solidFill>
                <a:latin typeface="Papyrus - 22"/>
              </a:rPr>
              <a:t>tallto</a:t>
            </a:r>
            <a:r>
              <a:rPr lang="en-US" b="1" dirty="0" smtClean="0">
                <a:solidFill>
                  <a:srgbClr val="FF0000"/>
                </a:solidFill>
                <a:latin typeface="Papyrus - 22"/>
              </a:rPr>
              <a:t> reach the top of the pyramid.</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28600" y="2357843"/>
            <a:ext cx="2971800" cy="1680757"/>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905000" y="4419600"/>
            <a:ext cx="2743200" cy="2168800"/>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5962867" y="2998787"/>
            <a:ext cx="2142109" cy="2841625"/>
          </a:xfrm>
          <a:prstGeom prst="rect">
            <a:avLst/>
          </a:prstGeom>
          <a:solidFill>
            <a:scrgbClr r="0" g="0" b="0">
              <a:alpha val="0"/>
            </a:scrgbClr>
          </a:solidFill>
        </p:spPr>
      </p:pic>
    </p:spTree>
    <p:extLst>
      <p:ext uri="{BB962C8B-B14F-4D97-AF65-F5344CB8AC3E}">
        <p14:creationId xmlns:p14="http://schemas.microsoft.com/office/powerpoint/2010/main" val="9380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152400" y="1232715"/>
            <a:ext cx="8839200" cy="923330"/>
          </a:xfrm>
          <a:prstGeom prst="rect">
            <a:avLst/>
          </a:prstGeom>
        </p:spPr>
        <p:txBody>
          <a:bodyPr wrap="square">
            <a:spAutoFit/>
          </a:bodyPr>
          <a:lstStyle/>
          <a:p>
            <a:r>
              <a:rPr lang="en-US" b="1" u="sng" dirty="0" smtClean="0">
                <a:solidFill>
                  <a:srgbClr val="FF0000"/>
                </a:solidFill>
                <a:latin typeface="Papyrus - 22"/>
              </a:rPr>
              <a:t>Theory #3: Spiral Causeway</a:t>
            </a:r>
          </a:p>
          <a:p>
            <a:r>
              <a:rPr lang="en-US" b="1" u="sng" dirty="0" smtClean="0">
                <a:solidFill>
                  <a:srgbClr val="FF0000"/>
                </a:solidFill>
                <a:latin typeface="Papyrus - 22"/>
              </a:rPr>
              <a:t>P</a:t>
            </a:r>
            <a:r>
              <a:rPr lang="en-US" b="1" dirty="0" smtClean="0">
                <a:solidFill>
                  <a:srgbClr val="FF0000"/>
                </a:solidFill>
                <a:latin typeface="Papyrus - 22"/>
              </a:rPr>
              <a:t>athways of mud brick would have been </a:t>
            </a:r>
            <a:r>
              <a:rPr lang="en-US" b="1" dirty="0" err="1" smtClean="0">
                <a:solidFill>
                  <a:srgbClr val="FF0000"/>
                </a:solidFill>
                <a:latin typeface="Papyrus - 22"/>
              </a:rPr>
              <a:t>coilded</a:t>
            </a:r>
            <a:r>
              <a:rPr lang="en-US" b="1" dirty="0" smtClean="0">
                <a:solidFill>
                  <a:srgbClr val="FF0000"/>
                </a:solidFill>
                <a:latin typeface="Papyrus - 22"/>
              </a:rPr>
              <a:t> around the edge of the pyramid and the stones pulled up on sledges.</a:t>
            </a:r>
            <a:endParaRPr lang="en-US" b="1" dirty="0" smtClean="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2400" y="2286000"/>
            <a:ext cx="2984500" cy="27178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136900" y="4533392"/>
            <a:ext cx="3041523" cy="2259584"/>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4038600" y="2188029"/>
            <a:ext cx="3441700" cy="2362200"/>
          </a:xfrm>
          <a:prstGeom prst="rect">
            <a:avLst/>
          </a:prstGeom>
          <a:solidFill>
            <a:scrgbClr r="0" g="0" b="0">
              <a:alpha val="0"/>
            </a:scrgbClr>
          </a:solidFill>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6502400" y="4869434"/>
            <a:ext cx="2489200" cy="1587500"/>
          </a:xfrm>
          <a:prstGeom prst="rect">
            <a:avLst/>
          </a:prstGeom>
          <a:solidFill>
            <a:scrgbClr r="0" g="0" b="0">
              <a:alpha val="0"/>
            </a:scrgbClr>
          </a:solidFill>
        </p:spPr>
      </p:pic>
    </p:spTree>
    <p:extLst>
      <p:ext uri="{BB962C8B-B14F-4D97-AF65-F5344CB8AC3E}">
        <p14:creationId xmlns:p14="http://schemas.microsoft.com/office/powerpoint/2010/main" val="30614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Pyramids &amp; Tombs</a:t>
            </a:r>
            <a:br>
              <a:rPr lang="en-US" b="1" u="sng" dirty="0" smtClean="0">
                <a:solidFill>
                  <a:srgbClr val="FF0000"/>
                </a:solidFill>
                <a:latin typeface="Papyrus - 36"/>
              </a:rPr>
            </a:br>
            <a:endParaRPr lang="en-US" dirty="0"/>
          </a:p>
        </p:txBody>
      </p:sp>
      <p:sp>
        <p:nvSpPr>
          <p:cNvPr id="4" name="Rectangle 3"/>
          <p:cNvSpPr/>
          <p:nvPr/>
        </p:nvSpPr>
        <p:spPr>
          <a:xfrm>
            <a:off x="304800" y="1066800"/>
            <a:ext cx="4572000" cy="3139321"/>
          </a:xfrm>
          <a:prstGeom prst="rect">
            <a:avLst/>
          </a:prstGeom>
        </p:spPr>
        <p:txBody>
          <a:bodyPr>
            <a:spAutoFit/>
          </a:bodyPr>
          <a:lstStyle/>
          <a:p>
            <a:r>
              <a:rPr lang="en-US" b="1" dirty="0" smtClean="0">
                <a:solidFill>
                  <a:srgbClr val="FF0000"/>
                </a:solidFill>
                <a:latin typeface="Papyrus - 19"/>
              </a:rPr>
              <a:t>Currently the most accepted theory is a combination of Theory #1 and Theory #3.  Early into the construction, Egyptologists believe the Egyptians used large earthen ramps, but as they began to get higher up the pyramid, they switched to spiral ramps that wrapped around the entire pyramid.  In the following pages, we will look at the step by step process of building the Great Pyramid.</a:t>
            </a:r>
            <a:endParaRPr lang="en-US" b="1" dirty="0">
              <a:solidFill>
                <a:srgbClr val="FF0000"/>
              </a:solidFill>
              <a:latin typeface="Papyrus - 19"/>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562600" y="1103086"/>
            <a:ext cx="2484628" cy="5207000"/>
          </a:xfrm>
          <a:prstGeom prst="rect">
            <a:avLst/>
          </a:prstGeom>
          <a:solidFill>
            <a:scrgbClr r="0" g="0" b="0">
              <a:alpha val="0"/>
            </a:scrgbClr>
          </a:solidFill>
        </p:spPr>
      </p:pic>
    </p:spTree>
    <p:extLst>
      <p:ext uri="{BB962C8B-B14F-4D97-AF65-F5344CB8AC3E}">
        <p14:creationId xmlns:p14="http://schemas.microsoft.com/office/powerpoint/2010/main" val="889191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807</Words>
  <Application>Microsoft Office PowerPoint</Application>
  <PresentationFormat>On-screen Show (4:3)</PresentationFormat>
  <Paragraphs>65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Pyramids &amp; Tombs  of Ancient Egypt</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lpstr>Pyramids &amp; Tombs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Pyramids &amp; Tombs  of Ancient Egypt</dc:title>
  <dc:creator>Zachary Cain</dc:creator>
  <cp:lastModifiedBy>Zachary Cain</cp:lastModifiedBy>
  <cp:revision>4</cp:revision>
  <dcterms:created xsi:type="dcterms:W3CDTF">2017-03-04T19:49:31Z</dcterms:created>
  <dcterms:modified xsi:type="dcterms:W3CDTF">2017-03-04T20:15:34Z</dcterms:modified>
</cp:coreProperties>
</file>