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64946-87A5-4CF5-93FD-31B94FC61855}"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135405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64946-87A5-4CF5-93FD-31B94FC61855}"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131269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64946-87A5-4CF5-93FD-31B94FC61855}"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47754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64946-87A5-4CF5-93FD-31B94FC61855}"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9057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64946-87A5-4CF5-93FD-31B94FC61855}" type="datetimeFigureOut">
              <a:rPr lang="en-US" smtClean="0"/>
              <a:t>3/3/2017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270653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64946-87A5-4CF5-93FD-31B94FC61855}"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409575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64946-87A5-4CF5-93FD-31B94FC61855}" type="datetimeFigureOut">
              <a:rPr lang="en-US" smtClean="0"/>
              <a:t>3/3/2017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608981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64946-87A5-4CF5-93FD-31B94FC61855}" type="datetimeFigureOut">
              <a:rPr lang="en-US" smtClean="0"/>
              <a:t>3/3/2017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378877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64946-87A5-4CF5-93FD-31B94FC61855}" type="datetimeFigureOut">
              <a:rPr lang="en-US" smtClean="0"/>
              <a:t>3/3/2017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353915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64946-87A5-4CF5-93FD-31B94FC61855}"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196489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64946-87A5-4CF5-93FD-31B94FC61855}" type="datetimeFigureOut">
              <a:rPr lang="en-US" smtClean="0"/>
              <a:t>3/3/2017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03D266-D136-4F59-95CE-645657C65542}" type="slidenum">
              <a:rPr lang="en-US" smtClean="0"/>
              <a:t>‹#›</a:t>
            </a:fld>
            <a:endParaRPr lang="en-US"/>
          </a:p>
        </p:txBody>
      </p:sp>
    </p:spTree>
    <p:extLst>
      <p:ext uri="{BB962C8B-B14F-4D97-AF65-F5344CB8AC3E}">
        <p14:creationId xmlns:p14="http://schemas.microsoft.com/office/powerpoint/2010/main" val="105094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64946-87A5-4CF5-93FD-31B94FC61855}" type="datetimeFigureOut">
              <a:rPr lang="en-US" smtClean="0"/>
              <a:t>3/3/2017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3D266-D136-4F59-95CE-645657C65542}" type="slidenum">
              <a:rPr lang="en-US" smtClean="0"/>
              <a:t>‹#›</a:t>
            </a:fld>
            <a:endParaRPr lang="en-US"/>
          </a:p>
        </p:txBody>
      </p:sp>
    </p:spTree>
    <p:extLst>
      <p:ext uri="{BB962C8B-B14F-4D97-AF65-F5344CB8AC3E}">
        <p14:creationId xmlns:p14="http://schemas.microsoft.com/office/powerpoint/2010/main" val="5040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228600" y="1066800"/>
            <a:ext cx="7696200" cy="1477328"/>
          </a:xfrm>
          <a:prstGeom prst="rect">
            <a:avLst/>
          </a:prstGeom>
        </p:spPr>
        <p:txBody>
          <a:bodyPr wrap="square">
            <a:spAutoFit/>
          </a:bodyPr>
          <a:lstStyle/>
          <a:p>
            <a:r>
              <a:rPr lang="en-US" b="1" dirty="0" smtClean="0">
                <a:solidFill>
                  <a:srgbClr val="FF0000"/>
                </a:solidFill>
                <a:latin typeface="Papyrus - 25"/>
              </a:rPr>
              <a:t>The ancient Egyptians had one great  wish.  That wish was to live forever.   Egyptians believed that after they died a  new life began.  They would live in their  tombs as they lived on earth.  They would  also travel to another world to live with  the gods and goddesses of the dead.</a:t>
            </a:r>
            <a:endParaRPr lang="en-US" b="1" dirty="0">
              <a:solidFill>
                <a:srgbClr val="FF0000"/>
              </a:solidFill>
              <a:latin typeface="Papyrus - 25"/>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7324471" y="2668742"/>
            <a:ext cx="1872234" cy="408051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228600" y="4648200"/>
            <a:ext cx="897255" cy="2090166"/>
          </a:xfrm>
          <a:prstGeom prst="rect">
            <a:avLst/>
          </a:prstGeom>
          <a:solidFill>
            <a:scrgbClr r="0" g="0" b="0">
              <a:alpha val="0"/>
            </a:scrgbClr>
          </a:solidFill>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1380670" y="4478655"/>
            <a:ext cx="963295" cy="2322449"/>
          </a:xfrm>
          <a:prstGeom prst="rect">
            <a:avLst/>
          </a:prstGeom>
          <a:solidFill>
            <a:scrgbClr r="0" g="0" b="0">
              <a:alpha val="0"/>
            </a:scrgbClr>
          </a:solidFill>
        </p:spPr>
      </p:pic>
      <p:pic>
        <p:nvPicPr>
          <p:cNvPr id="8" name="Picture 7"/>
          <p:cNvPicPr>
            <a:picLocks/>
          </p:cNvPicPr>
          <p:nvPr/>
        </p:nvPicPr>
        <p:blipFill>
          <a:blip r:embed="rId5">
            <a:extLst>
              <a:ext uri="{28A0092B-C50C-407E-A947-70E740481C1C}">
                <a14:useLocalDpi xmlns:a14="http://schemas.microsoft.com/office/drawing/2010/main" val="0"/>
              </a:ext>
            </a:extLst>
          </a:blip>
          <a:stretch>
            <a:fillRect/>
          </a:stretch>
        </p:blipFill>
        <p:spPr>
          <a:xfrm>
            <a:off x="2667000" y="4739912"/>
            <a:ext cx="912495" cy="2068449"/>
          </a:xfrm>
          <a:prstGeom prst="rect">
            <a:avLst/>
          </a:prstGeom>
          <a:solidFill>
            <a:scrgbClr r="0" g="0" b="0">
              <a:alpha val="0"/>
            </a:scrgbClr>
          </a:solidFill>
        </p:spPr>
      </p:pic>
      <p:pic>
        <p:nvPicPr>
          <p:cNvPr id="9" name="Picture 8"/>
          <p:cNvPicPr>
            <a:picLocks/>
          </p:cNvPicPr>
          <p:nvPr/>
        </p:nvPicPr>
        <p:blipFill>
          <a:blip r:embed="rId6">
            <a:extLst>
              <a:ext uri="{28A0092B-C50C-407E-A947-70E740481C1C}">
                <a14:useLocalDpi xmlns:a14="http://schemas.microsoft.com/office/drawing/2010/main" val="0"/>
              </a:ext>
            </a:extLst>
          </a:blip>
          <a:stretch>
            <a:fillRect/>
          </a:stretch>
        </p:blipFill>
        <p:spPr>
          <a:xfrm>
            <a:off x="3946743" y="4836251"/>
            <a:ext cx="947293" cy="1913001"/>
          </a:xfrm>
          <a:prstGeom prst="rect">
            <a:avLst/>
          </a:prstGeom>
          <a:solidFill>
            <a:scrgbClr r="0" g="0" b="0">
              <a:alpha val="0"/>
            </a:scrgbClr>
          </a:solidFill>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5181600" y="4810206"/>
            <a:ext cx="830961" cy="1927860"/>
          </a:xfrm>
          <a:prstGeom prst="rect">
            <a:avLst/>
          </a:prstGeom>
          <a:solidFill>
            <a:scrgbClr r="0" g="0" b="0">
              <a:alpha val="0"/>
            </a:scrgbClr>
          </a:solidFill>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6553200" y="4787102"/>
            <a:ext cx="771271" cy="1962150"/>
          </a:xfrm>
          <a:prstGeom prst="rect">
            <a:avLst/>
          </a:prstGeom>
          <a:solidFill>
            <a:scrgbClr r="0" g="0" b="0">
              <a:alpha val="0"/>
            </a:scrgbClr>
          </a:solidFill>
        </p:spPr>
      </p:pic>
    </p:spTree>
    <p:extLst>
      <p:ext uri="{BB962C8B-B14F-4D97-AF65-F5344CB8AC3E}">
        <p14:creationId xmlns:p14="http://schemas.microsoft.com/office/powerpoint/2010/main" val="2929349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457200" y="1371600"/>
            <a:ext cx="4572000" cy="2308324"/>
          </a:xfrm>
          <a:prstGeom prst="rect">
            <a:avLst/>
          </a:prstGeom>
        </p:spPr>
        <p:txBody>
          <a:bodyPr>
            <a:spAutoFit/>
          </a:bodyPr>
          <a:lstStyle/>
          <a:p>
            <a:r>
              <a:rPr lang="en-US" b="1" dirty="0" smtClean="0">
                <a:solidFill>
                  <a:srgbClr val="FF0000"/>
                </a:solidFill>
                <a:latin typeface="Papyrus - 22"/>
              </a:rPr>
              <a:t>The exact process of mummification was  never written down by the ancient  Egyptians, but we do have one written  source from an ancient Greek Historian,  Herodotus, who traveled throughout  Egypt around 490 B.C.E.  This is what  Herodotus had to say about  mummification:</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181600" y="1981200"/>
            <a:ext cx="2552065" cy="3917569"/>
          </a:xfrm>
          <a:prstGeom prst="rect">
            <a:avLst/>
          </a:prstGeom>
          <a:solidFill>
            <a:scrgbClr r="0" g="0" b="0">
              <a:alpha val="0"/>
            </a:scrgbClr>
          </a:solidFill>
        </p:spPr>
      </p:pic>
    </p:spTree>
    <p:extLst>
      <p:ext uri="{BB962C8B-B14F-4D97-AF65-F5344CB8AC3E}">
        <p14:creationId xmlns:p14="http://schemas.microsoft.com/office/powerpoint/2010/main" val="1977766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119743" y="1752600"/>
            <a:ext cx="8839200" cy="4247317"/>
          </a:xfrm>
          <a:prstGeom prst="rect">
            <a:avLst/>
          </a:prstGeom>
        </p:spPr>
        <p:txBody>
          <a:bodyPr wrap="square">
            <a:spAutoFit/>
          </a:bodyPr>
          <a:lstStyle/>
          <a:p>
            <a:r>
              <a:rPr lang="en-US" b="1" dirty="0" smtClean="0">
                <a:solidFill>
                  <a:srgbClr val="FF0000"/>
                </a:solidFill>
                <a:latin typeface="Papyrus - 15"/>
              </a:rPr>
              <a:t>as much as possible of the brain is extracted through the nostrils with an iron hook, and what  the hook cannot reach is rinsed out with drugs; next the flank is laid open with a flint knife and  the whole contents of the abdomen removed; the cavity is then thoroughly cleansed and  washed out, first with palm wine and again with an infusion of pounded spices. After that it is  filled with pure bruised myrrh, cassia, and every other aromatic substance with the exception of  frankincense, and sewn up again, after which the body is placed in natron, covered entirely  over, for seventy days - never longer. When this period, which must not be exceeded, is over,  the body is washed and then wrapped from head to foot in linen cut into strips and smeared on  the under side with gum, which is commonly used by the Egyptians instead of glue. In this  condition the body is given back to the family, who have a wooden case made, shaped like the  human figure, into which it is put. The case is then sealed up and stored in a chamber, upright  against the wall.</a:t>
            </a:r>
          </a:p>
          <a:p>
            <a:pPr algn="r"/>
            <a:r>
              <a:rPr lang="en-US" b="1" dirty="0" smtClean="0">
                <a:solidFill>
                  <a:srgbClr val="FF0000"/>
                </a:solidFill>
                <a:latin typeface="Papyrus - 15"/>
              </a:rPr>
              <a:t>H</a:t>
            </a:r>
            <a:r>
              <a:rPr lang="en-US" dirty="0" smtClean="0">
                <a:solidFill>
                  <a:srgbClr val="FF0000"/>
                </a:solidFill>
                <a:latin typeface="Papyrus - 15"/>
              </a:rPr>
              <a:t>erodotus, The Histories</a:t>
            </a:r>
            <a:endParaRPr lang="en-US" dirty="0">
              <a:solidFill>
                <a:srgbClr val="FF0000"/>
              </a:solidFill>
              <a:latin typeface="Papyrus - 15"/>
            </a:endParaRPr>
          </a:p>
        </p:txBody>
      </p:sp>
    </p:spTree>
    <p:extLst>
      <p:ext uri="{BB962C8B-B14F-4D97-AF65-F5344CB8AC3E}">
        <p14:creationId xmlns:p14="http://schemas.microsoft.com/office/powerpoint/2010/main" val="3360638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609600" y="1143000"/>
            <a:ext cx="8001000" cy="646331"/>
          </a:xfrm>
          <a:prstGeom prst="rect">
            <a:avLst/>
          </a:prstGeom>
        </p:spPr>
        <p:txBody>
          <a:bodyPr wrap="square">
            <a:spAutoFit/>
          </a:bodyPr>
          <a:lstStyle/>
          <a:p>
            <a:r>
              <a:rPr lang="en-US" b="1" dirty="0" smtClean="0">
                <a:solidFill>
                  <a:srgbClr val="FF0000"/>
                </a:solidFill>
                <a:latin typeface="Papyrus - 19"/>
              </a:rPr>
              <a:t>Herodotus tells us of two other embalming techniques that were used for  those who could not afford the first method:</a:t>
            </a:r>
            <a:endParaRPr lang="en-US" b="1" dirty="0">
              <a:solidFill>
                <a:srgbClr val="FF0000"/>
              </a:solidFill>
              <a:latin typeface="Papyrus - 19"/>
            </a:endParaRPr>
          </a:p>
        </p:txBody>
      </p:sp>
      <p:sp>
        <p:nvSpPr>
          <p:cNvPr id="5" name="Rectangle 4"/>
          <p:cNvSpPr/>
          <p:nvPr/>
        </p:nvSpPr>
        <p:spPr>
          <a:xfrm>
            <a:off x="304800" y="2736503"/>
            <a:ext cx="8610600" cy="1477328"/>
          </a:xfrm>
          <a:prstGeom prst="rect">
            <a:avLst/>
          </a:prstGeom>
        </p:spPr>
        <p:txBody>
          <a:bodyPr wrap="square">
            <a:spAutoFit/>
          </a:bodyPr>
          <a:lstStyle/>
          <a:p>
            <a:r>
              <a:rPr lang="en-US" b="1" dirty="0" smtClean="0">
                <a:solidFill>
                  <a:srgbClr val="FF0000"/>
                </a:solidFill>
                <a:latin typeface="Papyrus - 14"/>
              </a:rPr>
              <a:t>The abdomen was injected with cedar-tree pitch (oil).  This is stated by Herodotus to  have had a corrosive and solvent action on the internal organs, causing them to liquefy.  After the injection, the body was steeped a certain number of days in natron; the contents of the abdomen were allowed to escape (often through an enema); and the process was then complete.</a:t>
            </a:r>
            <a:endParaRPr lang="en-US" b="1" dirty="0">
              <a:solidFill>
                <a:srgbClr val="FF0000"/>
              </a:solidFill>
              <a:latin typeface="Papyrus - 14"/>
            </a:endParaRPr>
          </a:p>
        </p:txBody>
      </p:sp>
      <p:sp>
        <p:nvSpPr>
          <p:cNvPr id="6" name="Rectangle 5"/>
          <p:cNvSpPr/>
          <p:nvPr/>
        </p:nvSpPr>
        <p:spPr>
          <a:xfrm>
            <a:off x="566056" y="4876800"/>
            <a:ext cx="8120743" cy="369332"/>
          </a:xfrm>
          <a:prstGeom prst="rect">
            <a:avLst/>
          </a:prstGeom>
        </p:spPr>
        <p:txBody>
          <a:bodyPr wrap="square">
            <a:spAutoFit/>
          </a:bodyPr>
          <a:lstStyle/>
          <a:p>
            <a:r>
              <a:rPr lang="en-US" b="1" dirty="0" smtClean="0">
                <a:solidFill>
                  <a:srgbClr val="FF0000"/>
                </a:solidFill>
                <a:latin typeface="Papyrus - 14"/>
              </a:rPr>
              <a:t>The body was simply washed and covered with natron for 70 days.</a:t>
            </a:r>
            <a:endParaRPr lang="en-US" b="1" dirty="0">
              <a:solidFill>
                <a:srgbClr val="FF0000"/>
              </a:solidFill>
              <a:latin typeface="Papyrus - 14"/>
            </a:endParaRPr>
          </a:p>
        </p:txBody>
      </p:sp>
    </p:spTree>
    <p:extLst>
      <p:ext uri="{BB962C8B-B14F-4D97-AF65-F5344CB8AC3E}">
        <p14:creationId xmlns:p14="http://schemas.microsoft.com/office/powerpoint/2010/main" val="11772589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297543" y="1371600"/>
            <a:ext cx="8382000" cy="369332"/>
          </a:xfrm>
          <a:prstGeom prst="rect">
            <a:avLst/>
          </a:prstGeom>
        </p:spPr>
        <p:txBody>
          <a:bodyPr wrap="square">
            <a:spAutoFit/>
          </a:bodyPr>
          <a:lstStyle/>
          <a:p>
            <a:r>
              <a:rPr lang="en-US" b="1" dirty="0" smtClean="0">
                <a:solidFill>
                  <a:srgbClr val="FF0000"/>
                </a:solidFill>
                <a:latin typeface="Papyrus - 36"/>
              </a:rPr>
              <a:t>First, embalmers removed the internal organs.</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425700" y="2362200"/>
            <a:ext cx="4212463" cy="2866771"/>
          </a:xfrm>
          <a:prstGeom prst="rect">
            <a:avLst/>
          </a:prstGeom>
          <a:solidFill>
            <a:scrgbClr r="0" g="0" b="0">
              <a:alpha val="0"/>
            </a:scrgbClr>
          </a:solidFill>
        </p:spPr>
      </p:pic>
    </p:spTree>
    <p:extLst>
      <p:ext uri="{BB962C8B-B14F-4D97-AF65-F5344CB8AC3E}">
        <p14:creationId xmlns:p14="http://schemas.microsoft.com/office/powerpoint/2010/main" val="450526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990600" y="2551837"/>
            <a:ext cx="7391400" cy="1200329"/>
          </a:xfrm>
          <a:prstGeom prst="rect">
            <a:avLst/>
          </a:prstGeom>
        </p:spPr>
        <p:txBody>
          <a:bodyPr wrap="square">
            <a:spAutoFit/>
          </a:bodyPr>
          <a:lstStyle/>
          <a:p>
            <a:r>
              <a:rPr lang="en-US" b="1" dirty="0" smtClean="0">
                <a:solidFill>
                  <a:srgbClr val="FF0000"/>
                </a:solidFill>
                <a:latin typeface="Papyrus - 25"/>
              </a:rPr>
              <a:t>The bone in the nose was broken, and a  metal rod was inserted into the brain.  The embalmers then stirred the brain until it was liquefied.  The head was then turned so the brain could drain out of the nose.</a:t>
            </a:r>
            <a:endParaRPr lang="en-US" b="1" dirty="0">
              <a:solidFill>
                <a:srgbClr val="FF0000"/>
              </a:solidFill>
              <a:latin typeface="Papyrus - 25"/>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651500" y="4025900"/>
            <a:ext cx="2298700" cy="1854200"/>
          </a:xfrm>
          <a:prstGeom prst="rect">
            <a:avLst/>
          </a:prstGeom>
          <a:solidFill>
            <a:scrgbClr r="0" g="0" b="0">
              <a:alpha val="0"/>
            </a:scrgbClr>
          </a:solidFill>
        </p:spPr>
      </p:pic>
    </p:spTree>
    <p:extLst>
      <p:ext uri="{BB962C8B-B14F-4D97-AF65-F5344CB8AC3E}">
        <p14:creationId xmlns:p14="http://schemas.microsoft.com/office/powerpoint/2010/main" val="710366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228600" y="1397675"/>
            <a:ext cx="4572000" cy="2031325"/>
          </a:xfrm>
          <a:prstGeom prst="rect">
            <a:avLst/>
          </a:prstGeom>
        </p:spPr>
        <p:txBody>
          <a:bodyPr>
            <a:spAutoFit/>
          </a:bodyPr>
          <a:lstStyle/>
          <a:p>
            <a:r>
              <a:rPr lang="en-US" b="1" dirty="0" smtClean="0">
                <a:solidFill>
                  <a:srgbClr val="FF0000"/>
                </a:solidFill>
                <a:latin typeface="Papyrus - 24"/>
              </a:rPr>
              <a:t>A cut is then made along the left side of  the body and the liver, lungs, stomach,  and intestines are removed.  Each of  these organs was embalmed in natron and placed in is own container called a canopic jar.  The heart and kidneys were left in the body.</a:t>
            </a:r>
            <a:endParaRPr lang="en-US" b="1" dirty="0">
              <a:solidFill>
                <a:srgbClr val="FF0000"/>
              </a:solidFill>
              <a:latin typeface="Papyrus - 24"/>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800600" y="1219200"/>
            <a:ext cx="4102100" cy="3243834"/>
          </a:xfrm>
          <a:prstGeom prst="rect">
            <a:avLst/>
          </a:prstGeom>
          <a:solidFill>
            <a:scrgbClr r="0" g="0" b="0">
              <a:alpha val="0"/>
            </a:scrgbClr>
          </a:solidFill>
        </p:spPr>
      </p:pic>
      <p:sp>
        <p:nvSpPr>
          <p:cNvPr id="6" name="TextBox 5"/>
          <p:cNvSpPr txBox="1"/>
          <p:nvPr/>
        </p:nvSpPr>
        <p:spPr>
          <a:xfrm>
            <a:off x="914400" y="5638800"/>
            <a:ext cx="2489200" cy="323165"/>
          </a:xfrm>
          <a:prstGeom prst="rect">
            <a:avLst/>
          </a:prstGeom>
          <a:noFill/>
        </p:spPr>
        <p:txBody>
          <a:bodyPr vert="horz" rtlCol="0">
            <a:spAutoFit/>
          </a:bodyPr>
          <a:lstStyle/>
          <a:p>
            <a:r>
              <a:rPr lang="en-US" sz="1500" dirty="0" smtClean="0">
                <a:solidFill>
                  <a:srgbClr val="000000"/>
                </a:solidFill>
                <a:latin typeface="Arial - 20"/>
              </a:rPr>
              <a:t>Mummification Tools</a:t>
            </a:r>
            <a:endParaRPr lang="en-US" sz="1500" dirty="0">
              <a:solidFill>
                <a:srgbClr val="000000"/>
              </a:solidFill>
              <a:latin typeface="Arial - 20"/>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34942" y="4826419"/>
            <a:ext cx="2642108" cy="1947926"/>
          </a:xfrm>
          <a:prstGeom prst="rect">
            <a:avLst/>
          </a:prstGeom>
          <a:solidFill>
            <a:scrgbClr r="0" g="0" b="0">
              <a:alpha val="0"/>
            </a:scrgbClr>
          </a:solidFill>
        </p:spPr>
      </p:pic>
    </p:spTree>
    <p:extLst>
      <p:ext uri="{BB962C8B-B14F-4D97-AF65-F5344CB8AC3E}">
        <p14:creationId xmlns:p14="http://schemas.microsoft.com/office/powerpoint/2010/main" val="1045447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304800" y="1143000"/>
            <a:ext cx="4572000" cy="2585323"/>
          </a:xfrm>
          <a:prstGeom prst="rect">
            <a:avLst/>
          </a:prstGeom>
        </p:spPr>
        <p:txBody>
          <a:bodyPr>
            <a:spAutoFit/>
          </a:bodyPr>
          <a:lstStyle/>
          <a:p>
            <a:r>
              <a:rPr lang="en-US" b="1" dirty="0" smtClean="0">
                <a:solidFill>
                  <a:srgbClr val="FF0000"/>
                </a:solidFill>
                <a:latin typeface="Papyrus - 24"/>
              </a:rPr>
              <a:t>The internal organs were mummified  separately from the body.  Each organ  was wrapped in linen and covered with a  mask of the god that protected it.  Then  each mummified organ was put into its  own canopic Jar.  The lid of the jar also  bore the image of the god that protected  it (the four gods were the sons of Horus).</a:t>
            </a:r>
            <a:endParaRPr lang="en-US" b="1" dirty="0">
              <a:solidFill>
                <a:srgbClr val="FF0000"/>
              </a:solidFill>
              <a:latin typeface="Papyrus - 24"/>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410200" y="1727200"/>
            <a:ext cx="2910967" cy="2910967"/>
          </a:xfrm>
          <a:prstGeom prst="rect">
            <a:avLst/>
          </a:prstGeom>
          <a:solidFill>
            <a:scrgbClr r="0" g="0" b="0">
              <a:alpha val="0"/>
            </a:scrgbClr>
          </a:solidFill>
        </p:spPr>
      </p:pic>
      <p:sp>
        <p:nvSpPr>
          <p:cNvPr id="6" name="TextBox 5"/>
          <p:cNvSpPr txBox="1"/>
          <p:nvPr/>
        </p:nvSpPr>
        <p:spPr>
          <a:xfrm>
            <a:off x="5678714" y="4982577"/>
            <a:ext cx="1727200" cy="338554"/>
          </a:xfrm>
          <a:prstGeom prst="rect">
            <a:avLst/>
          </a:prstGeom>
          <a:noFill/>
        </p:spPr>
        <p:txBody>
          <a:bodyPr vert="horz" rtlCol="0">
            <a:spAutoFit/>
          </a:bodyPr>
          <a:lstStyle/>
          <a:p>
            <a:r>
              <a:rPr lang="en-US" sz="1600" dirty="0" smtClean="0">
                <a:solidFill>
                  <a:srgbClr val="000000"/>
                </a:solidFill>
                <a:latin typeface="Arial - 21"/>
              </a:rPr>
              <a:t>Canopic Jars</a:t>
            </a:r>
            <a:endParaRPr lang="en-US" sz="1600" dirty="0">
              <a:solidFill>
                <a:srgbClr val="000000"/>
              </a:solidFill>
              <a:latin typeface="Arial - 21"/>
            </a:endParaRPr>
          </a:p>
        </p:txBody>
      </p:sp>
    </p:spTree>
    <p:extLst>
      <p:ext uri="{BB962C8B-B14F-4D97-AF65-F5344CB8AC3E}">
        <p14:creationId xmlns:p14="http://schemas.microsoft.com/office/powerpoint/2010/main" val="141800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668366" y="1752600"/>
            <a:ext cx="3903633" cy="369332"/>
          </a:xfrm>
          <a:prstGeom prst="rect">
            <a:avLst/>
          </a:prstGeom>
        </p:spPr>
        <p:txBody>
          <a:bodyPr wrap="none">
            <a:spAutoFit/>
          </a:bodyPr>
          <a:lstStyle/>
          <a:p>
            <a:r>
              <a:rPr lang="en-US" b="1" dirty="0" smtClean="0">
                <a:solidFill>
                  <a:srgbClr val="FF0000"/>
                </a:solidFill>
                <a:latin typeface="Papyrus - 36"/>
              </a:rPr>
              <a:t>Hapi: God that guarded the lungs.</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057400" y="2590800"/>
            <a:ext cx="1690370" cy="3648964"/>
          </a:xfrm>
          <a:prstGeom prst="rect">
            <a:avLst/>
          </a:prstGeom>
          <a:solidFill>
            <a:scrgbClr r="0" g="0" b="0">
              <a:alpha val="0"/>
            </a:scrgbClr>
          </a:solidFill>
        </p:spPr>
      </p:pic>
      <p:sp>
        <p:nvSpPr>
          <p:cNvPr id="6" name="TextBox 5"/>
          <p:cNvSpPr txBox="1"/>
          <p:nvPr/>
        </p:nvSpPr>
        <p:spPr>
          <a:xfrm>
            <a:off x="4864100" y="3401080"/>
            <a:ext cx="2184400" cy="523220"/>
          </a:xfrm>
          <a:prstGeom prst="rect">
            <a:avLst/>
          </a:prstGeom>
          <a:noFill/>
        </p:spPr>
        <p:txBody>
          <a:bodyPr vert="horz" rtlCol="0">
            <a:spAutoFit/>
          </a:bodyPr>
          <a:lstStyle/>
          <a:p>
            <a:r>
              <a:rPr lang="en-US" sz="1400" dirty="0" smtClean="0">
                <a:solidFill>
                  <a:srgbClr val="000000"/>
                </a:solidFill>
                <a:latin typeface="Arial - 18"/>
              </a:rPr>
              <a:t>Hapi had the head  of a baboon.</a:t>
            </a:r>
            <a:endParaRPr lang="en-US" sz="1400" dirty="0">
              <a:solidFill>
                <a:srgbClr val="000000"/>
              </a:solidFill>
              <a:latin typeface="Arial - 18"/>
            </a:endParaRPr>
          </a:p>
        </p:txBody>
      </p:sp>
    </p:spTree>
    <p:extLst>
      <p:ext uri="{BB962C8B-B14F-4D97-AF65-F5344CB8AC3E}">
        <p14:creationId xmlns:p14="http://schemas.microsoft.com/office/powerpoint/2010/main" val="1830975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533400" y="1600200"/>
            <a:ext cx="4572000" cy="646331"/>
          </a:xfrm>
          <a:prstGeom prst="rect">
            <a:avLst/>
          </a:prstGeom>
        </p:spPr>
        <p:txBody>
          <a:bodyPr>
            <a:spAutoFit/>
          </a:bodyPr>
          <a:lstStyle/>
          <a:p>
            <a:r>
              <a:rPr lang="en-US" b="1" dirty="0" smtClean="0">
                <a:solidFill>
                  <a:srgbClr val="FF0000"/>
                </a:solidFill>
                <a:latin typeface="Papyrus - 36"/>
              </a:rPr>
              <a:t>Duamutef (doo-am-u-</a:t>
            </a:r>
            <a:r>
              <a:rPr lang="en-US" b="1" dirty="0" err="1" smtClean="0">
                <a:solidFill>
                  <a:srgbClr val="FF0000"/>
                </a:solidFill>
                <a:latin typeface="Papyrus - 36"/>
              </a:rPr>
              <a:t>tef</a:t>
            </a:r>
            <a:r>
              <a:rPr lang="en-US" b="1" dirty="0" smtClean="0">
                <a:solidFill>
                  <a:srgbClr val="FF0000"/>
                </a:solidFill>
                <a:latin typeface="Papyrus - 36"/>
              </a:rPr>
              <a:t>): God who guarded the stomach.</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697514" y="2438400"/>
            <a:ext cx="1778000" cy="4064000"/>
          </a:xfrm>
          <a:prstGeom prst="rect">
            <a:avLst/>
          </a:prstGeom>
          <a:solidFill>
            <a:scrgbClr r="0" g="0" b="0">
              <a:alpha val="0"/>
            </a:scrgbClr>
          </a:solidFill>
        </p:spPr>
      </p:pic>
      <p:sp>
        <p:nvSpPr>
          <p:cNvPr id="6" name="TextBox 5"/>
          <p:cNvSpPr txBox="1"/>
          <p:nvPr/>
        </p:nvSpPr>
        <p:spPr>
          <a:xfrm>
            <a:off x="5867400" y="3774301"/>
            <a:ext cx="2844800" cy="553998"/>
          </a:xfrm>
          <a:prstGeom prst="rect">
            <a:avLst/>
          </a:prstGeom>
          <a:noFill/>
        </p:spPr>
        <p:txBody>
          <a:bodyPr vert="horz" rtlCol="0">
            <a:spAutoFit/>
          </a:bodyPr>
          <a:lstStyle/>
          <a:p>
            <a:r>
              <a:rPr lang="en-US" sz="1500" dirty="0" smtClean="0">
                <a:solidFill>
                  <a:srgbClr val="000000"/>
                </a:solidFill>
                <a:latin typeface="Arial - 21"/>
              </a:rPr>
              <a:t>Duamutef had the  head of a </a:t>
            </a:r>
            <a:r>
              <a:rPr lang="en-US" sz="1500" dirty="0" err="1" smtClean="0">
                <a:solidFill>
                  <a:srgbClr val="000000"/>
                </a:solidFill>
                <a:latin typeface="Arial - 21"/>
              </a:rPr>
              <a:t>Jackel</a:t>
            </a:r>
            <a:r>
              <a:rPr lang="en-US" sz="1500" dirty="0" smtClean="0">
                <a:solidFill>
                  <a:srgbClr val="000000"/>
                </a:solidFill>
                <a:latin typeface="Arial - 21"/>
              </a:rPr>
              <a:t>.</a:t>
            </a:r>
            <a:endParaRPr lang="en-US" sz="1500" dirty="0">
              <a:solidFill>
                <a:srgbClr val="000000"/>
              </a:solidFill>
              <a:latin typeface="Arial - 21"/>
            </a:endParaRPr>
          </a:p>
        </p:txBody>
      </p:sp>
    </p:spTree>
    <p:extLst>
      <p:ext uri="{BB962C8B-B14F-4D97-AF65-F5344CB8AC3E}">
        <p14:creationId xmlns:p14="http://schemas.microsoft.com/office/powerpoint/2010/main" val="2171188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545629" y="1524000"/>
            <a:ext cx="4019114" cy="369332"/>
          </a:xfrm>
          <a:prstGeom prst="rect">
            <a:avLst/>
          </a:prstGeom>
        </p:spPr>
        <p:txBody>
          <a:bodyPr wrap="none">
            <a:spAutoFit/>
          </a:bodyPr>
          <a:lstStyle/>
          <a:p>
            <a:r>
              <a:rPr lang="en-US" b="1" dirty="0" err="1" smtClean="0">
                <a:solidFill>
                  <a:srgbClr val="FF0000"/>
                </a:solidFill>
                <a:latin typeface="Papyrus - 36"/>
              </a:rPr>
              <a:t>Imsety</a:t>
            </a:r>
            <a:r>
              <a:rPr lang="en-US" b="1" dirty="0" smtClean="0">
                <a:solidFill>
                  <a:srgbClr val="FF0000"/>
                </a:solidFill>
                <a:latin typeface="Papyrus - 36"/>
              </a:rPr>
              <a:t>: God who guarded the liver.</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086100" y="2298700"/>
            <a:ext cx="2197100" cy="3683000"/>
          </a:xfrm>
          <a:prstGeom prst="rect">
            <a:avLst/>
          </a:prstGeom>
          <a:solidFill>
            <a:scrgbClr r="0" g="0" b="0">
              <a:alpha val="0"/>
            </a:scrgbClr>
          </a:solidFill>
        </p:spPr>
      </p:pic>
      <p:sp>
        <p:nvSpPr>
          <p:cNvPr id="6" name="TextBox 5"/>
          <p:cNvSpPr txBox="1"/>
          <p:nvPr/>
        </p:nvSpPr>
        <p:spPr>
          <a:xfrm>
            <a:off x="5537200" y="4114800"/>
            <a:ext cx="2311400" cy="523220"/>
          </a:xfrm>
          <a:prstGeom prst="rect">
            <a:avLst/>
          </a:prstGeom>
          <a:noFill/>
        </p:spPr>
        <p:txBody>
          <a:bodyPr vert="horz" rtlCol="0">
            <a:spAutoFit/>
          </a:bodyPr>
          <a:lstStyle/>
          <a:p>
            <a:r>
              <a:rPr lang="en-US" sz="1400" dirty="0" err="1" smtClean="0">
                <a:solidFill>
                  <a:srgbClr val="000000"/>
                </a:solidFill>
                <a:latin typeface="Arial - 19"/>
              </a:rPr>
              <a:t>Imsety</a:t>
            </a:r>
            <a:r>
              <a:rPr lang="en-US" sz="1400" dirty="0" smtClean="0">
                <a:solidFill>
                  <a:srgbClr val="000000"/>
                </a:solidFill>
                <a:latin typeface="Arial - 19"/>
              </a:rPr>
              <a:t> had a  human head.</a:t>
            </a:r>
            <a:endParaRPr lang="en-US" sz="1400" dirty="0">
              <a:solidFill>
                <a:srgbClr val="000000"/>
              </a:solidFill>
              <a:latin typeface="Arial - 19"/>
            </a:endParaRPr>
          </a:p>
        </p:txBody>
      </p:sp>
    </p:spTree>
    <p:extLst>
      <p:ext uri="{BB962C8B-B14F-4D97-AF65-F5344CB8AC3E}">
        <p14:creationId xmlns:p14="http://schemas.microsoft.com/office/powerpoint/2010/main" val="399405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228600" y="1219200"/>
            <a:ext cx="8534400" cy="646331"/>
          </a:xfrm>
          <a:prstGeom prst="rect">
            <a:avLst/>
          </a:prstGeom>
        </p:spPr>
        <p:txBody>
          <a:bodyPr wrap="square">
            <a:spAutoFit/>
          </a:bodyPr>
          <a:lstStyle/>
          <a:p>
            <a:r>
              <a:rPr lang="en-US" b="1" dirty="0" smtClean="0">
                <a:solidFill>
                  <a:srgbClr val="FF0000"/>
                </a:solidFill>
                <a:latin typeface="Papyrus - 36"/>
              </a:rPr>
              <a:t>Egyptians believed that everyone had a  ba, or soul, and a ka, an invisible twin of  the person.</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200400" y="1901817"/>
            <a:ext cx="2054352" cy="1358519"/>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609600" y="2896806"/>
            <a:ext cx="1899031" cy="2639187"/>
          </a:xfrm>
          <a:prstGeom prst="rect">
            <a:avLst/>
          </a:prstGeom>
          <a:solidFill>
            <a:scrgbClr r="0" g="0" b="0">
              <a:alpha val="0"/>
            </a:scrgbClr>
          </a:solidFill>
        </p:spPr>
      </p:pic>
      <p:sp>
        <p:nvSpPr>
          <p:cNvPr id="7" name="TextBox 6"/>
          <p:cNvSpPr txBox="1"/>
          <p:nvPr/>
        </p:nvSpPr>
        <p:spPr>
          <a:xfrm>
            <a:off x="381000" y="5791200"/>
            <a:ext cx="3251200" cy="400110"/>
          </a:xfrm>
          <a:prstGeom prst="rect">
            <a:avLst/>
          </a:prstGeom>
          <a:noFill/>
        </p:spPr>
        <p:txBody>
          <a:bodyPr vert="horz" rtlCol="0">
            <a:spAutoFit/>
          </a:bodyPr>
          <a:lstStyle/>
          <a:p>
            <a:r>
              <a:rPr lang="en-US" sz="1000" dirty="0" smtClean="0">
                <a:solidFill>
                  <a:srgbClr val="000000"/>
                </a:solidFill>
                <a:latin typeface="Arial - 12"/>
              </a:rPr>
              <a:t>The ba was represented as a bird with a  human head.</a:t>
            </a:r>
            <a:endParaRPr lang="en-US" sz="1000" dirty="0">
              <a:solidFill>
                <a:srgbClr val="000000"/>
              </a:solidFill>
              <a:latin typeface="Arial - 12"/>
            </a:endParaRPr>
          </a:p>
        </p:txBody>
      </p:sp>
      <p:sp>
        <p:nvSpPr>
          <p:cNvPr id="8" name="TextBox 7"/>
          <p:cNvSpPr txBox="1"/>
          <p:nvPr/>
        </p:nvSpPr>
        <p:spPr>
          <a:xfrm>
            <a:off x="3603171" y="3581400"/>
            <a:ext cx="1320800" cy="400110"/>
          </a:xfrm>
          <a:prstGeom prst="rect">
            <a:avLst/>
          </a:prstGeom>
          <a:noFill/>
        </p:spPr>
        <p:txBody>
          <a:bodyPr vert="horz" rtlCol="0">
            <a:spAutoFit/>
          </a:bodyPr>
          <a:lstStyle/>
          <a:p>
            <a:r>
              <a:rPr lang="en-US" sz="1000" dirty="0" smtClean="0">
                <a:solidFill>
                  <a:srgbClr val="000000"/>
                </a:solidFill>
                <a:latin typeface="Arial - 13"/>
              </a:rPr>
              <a:t>Hieroglyphic  symbol for ka</a:t>
            </a:r>
            <a:endParaRPr lang="en-US" sz="1000" dirty="0">
              <a:solidFill>
                <a:srgbClr val="000000"/>
              </a:solidFill>
              <a:latin typeface="Arial - 13"/>
            </a:endParaRP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6629400" y="2971733"/>
            <a:ext cx="1494917" cy="2019554"/>
          </a:xfrm>
          <a:prstGeom prst="rect">
            <a:avLst/>
          </a:prstGeom>
          <a:solidFill>
            <a:scrgbClr r="0" g="0" b="0">
              <a:alpha val="0"/>
            </a:scrgbClr>
          </a:solidFill>
        </p:spPr>
      </p:pic>
      <p:sp>
        <p:nvSpPr>
          <p:cNvPr id="10" name="TextBox 9"/>
          <p:cNvSpPr txBox="1"/>
          <p:nvPr/>
        </p:nvSpPr>
        <p:spPr>
          <a:xfrm>
            <a:off x="6081457" y="5258994"/>
            <a:ext cx="2042859" cy="246221"/>
          </a:xfrm>
          <a:prstGeom prst="rect">
            <a:avLst/>
          </a:prstGeom>
          <a:noFill/>
        </p:spPr>
        <p:txBody>
          <a:bodyPr vert="horz" wrap="square" rtlCol="0">
            <a:spAutoFit/>
          </a:bodyPr>
          <a:lstStyle/>
          <a:p>
            <a:r>
              <a:rPr lang="en-US" sz="1000" dirty="0" smtClean="0">
                <a:solidFill>
                  <a:srgbClr val="000000"/>
                </a:solidFill>
                <a:latin typeface="Arial - 13"/>
              </a:rPr>
              <a:t>Statue symbolizing the ka</a:t>
            </a:r>
            <a:endParaRPr lang="en-US" sz="1000" dirty="0">
              <a:solidFill>
                <a:srgbClr val="000000"/>
              </a:solidFill>
              <a:latin typeface="Arial - 13"/>
            </a:endParaRPr>
          </a:p>
        </p:txBody>
      </p:sp>
    </p:spTree>
    <p:extLst>
      <p:ext uri="{BB962C8B-B14F-4D97-AF65-F5344CB8AC3E}">
        <p14:creationId xmlns:p14="http://schemas.microsoft.com/office/powerpoint/2010/main" val="721362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304800" y="1371600"/>
            <a:ext cx="4572000" cy="646331"/>
          </a:xfrm>
          <a:prstGeom prst="rect">
            <a:avLst/>
          </a:prstGeom>
        </p:spPr>
        <p:txBody>
          <a:bodyPr>
            <a:spAutoFit/>
          </a:bodyPr>
          <a:lstStyle/>
          <a:p>
            <a:r>
              <a:rPr lang="en-US" b="1" dirty="0" err="1" smtClean="0">
                <a:solidFill>
                  <a:srgbClr val="FF0000"/>
                </a:solidFill>
                <a:latin typeface="Papyrus - 36"/>
              </a:rPr>
              <a:t>Qebhsenuef</a:t>
            </a:r>
            <a:r>
              <a:rPr lang="en-US" b="1" dirty="0" smtClean="0">
                <a:solidFill>
                  <a:srgbClr val="FF0000"/>
                </a:solidFill>
                <a:latin typeface="Papyrus - 36"/>
              </a:rPr>
              <a:t> (kay-bay-sin-</a:t>
            </a:r>
            <a:r>
              <a:rPr lang="en-US" b="1" dirty="0" err="1" smtClean="0">
                <a:solidFill>
                  <a:srgbClr val="FF0000"/>
                </a:solidFill>
                <a:latin typeface="Papyrus - 36"/>
              </a:rPr>
              <a:t>oof</a:t>
            </a:r>
            <a:r>
              <a:rPr lang="en-US" b="1" dirty="0" smtClean="0">
                <a:solidFill>
                  <a:srgbClr val="FF0000"/>
                </a:solidFill>
                <a:latin typeface="Papyrus - 36"/>
              </a:rPr>
              <a:t>): god who guarded the intestines.</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514600" y="2667000"/>
            <a:ext cx="3228467" cy="3228467"/>
          </a:xfrm>
          <a:prstGeom prst="rect">
            <a:avLst/>
          </a:prstGeom>
          <a:solidFill>
            <a:scrgbClr r="0" g="0" b="0">
              <a:alpha val="0"/>
            </a:scrgbClr>
          </a:solidFill>
        </p:spPr>
      </p:pic>
      <p:sp>
        <p:nvSpPr>
          <p:cNvPr id="6" name="TextBox 5"/>
          <p:cNvSpPr txBox="1"/>
          <p:nvPr/>
        </p:nvSpPr>
        <p:spPr>
          <a:xfrm>
            <a:off x="5867400" y="3828639"/>
            <a:ext cx="1930400" cy="461665"/>
          </a:xfrm>
          <a:prstGeom prst="rect">
            <a:avLst/>
          </a:prstGeom>
          <a:noFill/>
        </p:spPr>
        <p:txBody>
          <a:bodyPr vert="horz" rtlCol="0">
            <a:spAutoFit/>
          </a:bodyPr>
          <a:lstStyle/>
          <a:p>
            <a:r>
              <a:rPr lang="en-US" sz="1200" dirty="0" err="1" smtClean="0">
                <a:solidFill>
                  <a:srgbClr val="000000"/>
                </a:solidFill>
                <a:latin typeface="Arial - 16"/>
              </a:rPr>
              <a:t>Qebhsenuef</a:t>
            </a:r>
            <a:r>
              <a:rPr lang="en-US" sz="1200" dirty="0" smtClean="0">
                <a:solidFill>
                  <a:srgbClr val="000000"/>
                </a:solidFill>
                <a:latin typeface="Arial - 16"/>
              </a:rPr>
              <a:t> had a  falcon head.</a:t>
            </a:r>
            <a:endParaRPr lang="en-US" sz="1200" dirty="0">
              <a:solidFill>
                <a:srgbClr val="000000"/>
              </a:solidFill>
              <a:latin typeface="Arial - 16"/>
            </a:endParaRPr>
          </a:p>
        </p:txBody>
      </p:sp>
    </p:spTree>
    <p:extLst>
      <p:ext uri="{BB962C8B-B14F-4D97-AF65-F5344CB8AC3E}">
        <p14:creationId xmlns:p14="http://schemas.microsoft.com/office/powerpoint/2010/main" val="539810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81000" y="1213008"/>
            <a:ext cx="5943600" cy="1200329"/>
          </a:xfrm>
          <a:prstGeom prst="rect">
            <a:avLst/>
          </a:prstGeom>
        </p:spPr>
        <p:txBody>
          <a:bodyPr wrap="square">
            <a:spAutoFit/>
          </a:bodyPr>
          <a:lstStyle/>
          <a:p>
            <a:r>
              <a:rPr lang="en-US" b="1" dirty="0">
                <a:solidFill>
                  <a:srgbClr val="FF0000"/>
                </a:solidFill>
                <a:latin typeface="Papyrus - 24"/>
              </a:rPr>
              <a:t>Small bundles of natron wrapped in linen  were stuffed inside the body.  The </a:t>
            </a:r>
            <a:r>
              <a:rPr lang="en-US" b="1" dirty="0" smtClean="0">
                <a:solidFill>
                  <a:srgbClr val="FF0000"/>
                </a:solidFill>
                <a:latin typeface="Papyrus - 24"/>
              </a:rPr>
              <a:t>outside </a:t>
            </a:r>
            <a:r>
              <a:rPr lang="en-US" b="1" dirty="0">
                <a:solidFill>
                  <a:srgbClr val="FF0000"/>
                </a:solidFill>
                <a:latin typeface="Papyrus - 24"/>
              </a:rPr>
              <a:t>was covered with natron as well.  </a:t>
            </a:r>
            <a:r>
              <a:rPr lang="en-US" b="1" dirty="0" smtClean="0">
                <a:solidFill>
                  <a:srgbClr val="FF0000"/>
                </a:solidFill>
                <a:latin typeface="Papyrus - 24"/>
              </a:rPr>
              <a:t>The </a:t>
            </a:r>
            <a:r>
              <a:rPr lang="en-US" b="1" dirty="0">
                <a:solidFill>
                  <a:srgbClr val="FF0000"/>
                </a:solidFill>
                <a:latin typeface="Papyrus - 24"/>
              </a:rPr>
              <a:t>chemical dried out the body the </a:t>
            </a:r>
            <a:r>
              <a:rPr lang="en-US" b="1" dirty="0" smtClean="0">
                <a:solidFill>
                  <a:srgbClr val="FF0000"/>
                </a:solidFill>
                <a:latin typeface="Papyrus - 24"/>
              </a:rPr>
              <a:t>same </a:t>
            </a:r>
            <a:r>
              <a:rPr lang="en-US" b="1" dirty="0">
                <a:solidFill>
                  <a:srgbClr val="FF0000"/>
                </a:solidFill>
                <a:latin typeface="Papyrus - 24"/>
              </a:rPr>
              <a:t>way the sand had.</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876800" y="2578100"/>
            <a:ext cx="3810000" cy="1231900"/>
          </a:xfrm>
          <a:prstGeom prst="rect">
            <a:avLst/>
          </a:prstGeom>
          <a:solidFill>
            <a:scrgbClr r="0" g="0" b="0">
              <a:alpha val="0"/>
            </a:scrgbClr>
          </a:solidFill>
        </p:spPr>
      </p:pic>
      <p:cxnSp>
        <p:nvCxnSpPr>
          <p:cNvPr id="6" name="Straight Connector 5"/>
          <p:cNvCxnSpPr/>
          <p:nvPr/>
        </p:nvCxnSpPr>
        <p:spPr>
          <a:xfrm flipV="1">
            <a:off x="5418328" y="3236720"/>
            <a:ext cx="906272" cy="731647"/>
          </a:xfrm>
          <a:prstGeom prst="line">
            <a:avLst/>
          </a:prstGeom>
          <a:ln w="38100" cap="flat" cmpd="sng" algn="ctr">
            <a:solidFill>
              <a:srgbClr val="FF682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52800" y="3968367"/>
            <a:ext cx="4318362" cy="369332"/>
          </a:xfrm>
          <a:prstGeom prst="rect">
            <a:avLst/>
          </a:prstGeom>
        </p:spPr>
        <p:txBody>
          <a:bodyPr wrap="none">
            <a:spAutoFit/>
          </a:bodyPr>
          <a:lstStyle/>
          <a:p>
            <a:r>
              <a:rPr lang="en-US" dirty="0">
                <a:solidFill>
                  <a:srgbClr val="000000"/>
                </a:solidFill>
                <a:latin typeface="Arial - 10"/>
              </a:rPr>
              <a:t>Natron packets are stuffed into the body.</a:t>
            </a: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4936067" y="4379341"/>
            <a:ext cx="3076575" cy="2478659"/>
          </a:xfrm>
          <a:prstGeom prst="rect">
            <a:avLst/>
          </a:prstGeom>
          <a:solidFill>
            <a:scrgbClr r="0" g="0" b="0">
              <a:alpha val="0"/>
            </a:scrgbClr>
          </a:solidFill>
        </p:spPr>
      </p:pic>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838200" y="4318000"/>
            <a:ext cx="1803527" cy="1402207"/>
          </a:xfrm>
          <a:prstGeom prst="rect">
            <a:avLst/>
          </a:prstGeom>
          <a:solidFill>
            <a:scrgbClr r="0" g="0" b="0">
              <a:alpha val="0"/>
            </a:scrgbClr>
          </a:solidFill>
        </p:spPr>
      </p:pic>
      <p:sp>
        <p:nvSpPr>
          <p:cNvPr id="10" name="Rectangle 9"/>
          <p:cNvSpPr/>
          <p:nvPr/>
        </p:nvSpPr>
        <p:spPr>
          <a:xfrm>
            <a:off x="2057400" y="6019800"/>
            <a:ext cx="877163" cy="369332"/>
          </a:xfrm>
          <a:prstGeom prst="rect">
            <a:avLst/>
          </a:prstGeom>
        </p:spPr>
        <p:txBody>
          <a:bodyPr wrap="none">
            <a:spAutoFit/>
          </a:bodyPr>
          <a:lstStyle/>
          <a:p>
            <a:r>
              <a:rPr lang="en-US" dirty="0">
                <a:solidFill>
                  <a:srgbClr val="000000"/>
                </a:solidFill>
                <a:latin typeface="Arial - 15"/>
              </a:rPr>
              <a:t>Natron</a:t>
            </a:r>
            <a:endParaRPr lang="en-US" dirty="0"/>
          </a:p>
        </p:txBody>
      </p:sp>
    </p:spTree>
    <p:extLst>
      <p:ext uri="{BB962C8B-B14F-4D97-AF65-F5344CB8AC3E}">
        <p14:creationId xmlns:p14="http://schemas.microsoft.com/office/powerpoint/2010/main" val="118931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533400" y="1219200"/>
            <a:ext cx="4572000" cy="1200329"/>
          </a:xfrm>
          <a:prstGeom prst="rect">
            <a:avLst/>
          </a:prstGeom>
        </p:spPr>
        <p:txBody>
          <a:bodyPr>
            <a:spAutoFit/>
          </a:bodyPr>
          <a:lstStyle/>
          <a:p>
            <a:r>
              <a:rPr lang="en-US" b="1" dirty="0">
                <a:solidFill>
                  <a:srgbClr val="FF0000"/>
                </a:solidFill>
                <a:latin typeface="Papyrus - 27"/>
              </a:rPr>
              <a:t>After forty days the natron packs were  removed.  The dried, shrunken body was  sponged clean and brushed with oils,  ointments, spices, and resin. </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105400" y="2133600"/>
            <a:ext cx="3416935" cy="2747899"/>
          </a:xfrm>
          <a:prstGeom prst="rect">
            <a:avLst/>
          </a:prstGeom>
          <a:solidFill>
            <a:scrgbClr r="0" g="0" b="0">
              <a:alpha val="0"/>
            </a:scrgbClr>
          </a:solidFill>
        </p:spPr>
      </p:pic>
      <p:sp>
        <p:nvSpPr>
          <p:cNvPr id="6" name="Rectangle 5"/>
          <p:cNvSpPr/>
          <p:nvPr/>
        </p:nvSpPr>
        <p:spPr>
          <a:xfrm>
            <a:off x="5105400" y="5334000"/>
            <a:ext cx="3425402" cy="646331"/>
          </a:xfrm>
          <a:prstGeom prst="rect">
            <a:avLst/>
          </a:prstGeom>
        </p:spPr>
        <p:txBody>
          <a:bodyPr wrap="square">
            <a:spAutoFit/>
          </a:bodyPr>
          <a:lstStyle/>
          <a:p>
            <a:r>
              <a:rPr lang="en-US" dirty="0">
                <a:solidFill>
                  <a:srgbClr val="000000"/>
                </a:solidFill>
                <a:latin typeface="Arial - 14"/>
              </a:rPr>
              <a:t>Water from the Nile is used  to remove the natron.</a:t>
            </a: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533400" y="4375404"/>
            <a:ext cx="3021838" cy="2457196"/>
          </a:xfrm>
          <a:prstGeom prst="rect">
            <a:avLst/>
          </a:prstGeom>
          <a:solidFill>
            <a:scrgbClr r="0" g="0" b="0">
              <a:alpha val="0"/>
            </a:scrgbClr>
          </a:solidFill>
        </p:spPr>
      </p:pic>
      <p:sp>
        <p:nvSpPr>
          <p:cNvPr id="8" name="Rectangle 7"/>
          <p:cNvSpPr/>
          <p:nvPr/>
        </p:nvSpPr>
        <p:spPr>
          <a:xfrm>
            <a:off x="431038" y="3429000"/>
            <a:ext cx="3226562" cy="923330"/>
          </a:xfrm>
          <a:prstGeom prst="rect">
            <a:avLst/>
          </a:prstGeom>
        </p:spPr>
        <p:txBody>
          <a:bodyPr wrap="square">
            <a:spAutoFit/>
          </a:bodyPr>
          <a:lstStyle/>
          <a:p>
            <a:r>
              <a:rPr lang="en-US" dirty="0">
                <a:solidFill>
                  <a:srgbClr val="000000"/>
                </a:solidFill>
                <a:latin typeface="Arial - 15"/>
              </a:rPr>
              <a:t>Oils and spices such as  frankincense and myrrh are  placed within the body.</a:t>
            </a:r>
          </a:p>
        </p:txBody>
      </p:sp>
    </p:spTree>
    <p:extLst>
      <p:ext uri="{BB962C8B-B14F-4D97-AF65-F5344CB8AC3E}">
        <p14:creationId xmlns:p14="http://schemas.microsoft.com/office/powerpoint/2010/main" val="8219535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609600" y="1447800"/>
            <a:ext cx="4572000" cy="1200329"/>
          </a:xfrm>
          <a:prstGeom prst="rect">
            <a:avLst/>
          </a:prstGeom>
        </p:spPr>
        <p:txBody>
          <a:bodyPr>
            <a:spAutoFit/>
          </a:bodyPr>
          <a:lstStyle/>
          <a:p>
            <a:r>
              <a:rPr lang="en-US" b="1" dirty="0">
                <a:solidFill>
                  <a:srgbClr val="FF0000"/>
                </a:solidFill>
                <a:latin typeface="Papyrus - 23"/>
              </a:rPr>
              <a:t>The head and body were stuffed with  cedar saw dust, and the </a:t>
            </a:r>
            <a:r>
              <a:rPr lang="en-US" b="1" dirty="0" err="1">
                <a:solidFill>
                  <a:srgbClr val="FF0000"/>
                </a:solidFill>
                <a:latin typeface="Papyrus - 23"/>
              </a:rPr>
              <a:t>embaliming</a:t>
            </a:r>
            <a:r>
              <a:rPr lang="en-US" b="1" dirty="0">
                <a:solidFill>
                  <a:srgbClr val="FF0000"/>
                </a:solidFill>
                <a:latin typeface="Papyrus - 23"/>
              </a:rPr>
              <a:t> cut  was covered with a plate of gold bearing  the protective Eye of Horus.</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724400" y="2946400"/>
            <a:ext cx="3810000" cy="12319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749300" y="3721100"/>
            <a:ext cx="2158365" cy="1555369"/>
          </a:xfrm>
          <a:prstGeom prst="rect">
            <a:avLst/>
          </a:prstGeom>
          <a:solidFill>
            <a:scrgbClr r="0" g="0" b="0">
              <a:alpha val="0"/>
            </a:scrgbClr>
          </a:solidFill>
        </p:spPr>
      </p:pic>
    </p:spTree>
    <p:extLst>
      <p:ext uri="{BB962C8B-B14F-4D97-AF65-F5344CB8AC3E}">
        <p14:creationId xmlns:p14="http://schemas.microsoft.com/office/powerpoint/2010/main" val="3338105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457200" y="1371600"/>
            <a:ext cx="4572000" cy="2308324"/>
          </a:xfrm>
          <a:prstGeom prst="rect">
            <a:avLst/>
          </a:prstGeom>
        </p:spPr>
        <p:txBody>
          <a:bodyPr>
            <a:spAutoFit/>
          </a:bodyPr>
          <a:lstStyle/>
          <a:p>
            <a:r>
              <a:rPr lang="en-US" b="1" dirty="0">
                <a:solidFill>
                  <a:srgbClr val="FF0000"/>
                </a:solidFill>
                <a:latin typeface="Papyrus - 23"/>
              </a:rPr>
              <a:t>The eye sockets were plugged with linen and  closed.  The nostrils were stuffed with beeswax.   The arms were crossed, and the mummy's  fingernails and toenails were covered with caps of  gold.  The mummy was adorned with jewelry of gold and precious gem stones.</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037667" y="3429000"/>
            <a:ext cx="3458464" cy="2769870"/>
          </a:xfrm>
          <a:prstGeom prst="rect">
            <a:avLst/>
          </a:prstGeom>
          <a:solidFill>
            <a:scrgbClr r="0" g="0" b="0">
              <a:alpha val="0"/>
            </a:scrgbClr>
          </a:solidFill>
        </p:spPr>
      </p:pic>
    </p:spTree>
    <p:extLst>
      <p:ext uri="{BB962C8B-B14F-4D97-AF65-F5344CB8AC3E}">
        <p14:creationId xmlns:p14="http://schemas.microsoft.com/office/powerpoint/2010/main" val="2361981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533400" y="1219200"/>
            <a:ext cx="4572000" cy="2585323"/>
          </a:xfrm>
          <a:prstGeom prst="rect">
            <a:avLst/>
          </a:prstGeom>
        </p:spPr>
        <p:txBody>
          <a:bodyPr>
            <a:spAutoFit/>
          </a:bodyPr>
          <a:lstStyle/>
          <a:p>
            <a:r>
              <a:rPr lang="en-US" b="1" dirty="0">
                <a:solidFill>
                  <a:srgbClr val="FF0000"/>
                </a:solidFill>
                <a:latin typeface="Papyrus - 21"/>
              </a:rPr>
              <a:t>The body was then carefully bound with  long, narrow strips of linen.  Fingers, toes,  arms and legs were wrapped individually.   Linen shrouds were placed between the  layers of binding and every few layers  were glued together with resin.  After 20 layers of shrouds and binding, the mummies body took on its normal size.</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105400" y="2209800"/>
            <a:ext cx="1802003" cy="4413504"/>
          </a:xfrm>
          <a:prstGeom prst="rect">
            <a:avLst/>
          </a:prstGeom>
          <a:solidFill>
            <a:scrgbClr r="0" g="0" b="0">
              <a:alpha val="0"/>
            </a:scrgbClr>
          </a:solidFill>
        </p:spPr>
      </p:pic>
      <p:cxnSp>
        <p:nvCxnSpPr>
          <p:cNvPr id="6" name="Straight Connector 5"/>
          <p:cNvCxnSpPr/>
          <p:nvPr/>
        </p:nvCxnSpPr>
        <p:spPr>
          <a:xfrm flipH="1" flipV="1">
            <a:off x="5972534" y="3962400"/>
            <a:ext cx="1380236" cy="224536"/>
          </a:xfrm>
          <a:prstGeom prst="line">
            <a:avLst/>
          </a:prstGeom>
          <a:ln w="38100" cap="flat" cmpd="sng" algn="ctr">
            <a:solidFill>
              <a:srgbClr val="FF6820"/>
            </a:solidFill>
            <a:prstDash val="solid"/>
            <a:round/>
            <a:headEnd type="oval" w="med" len="sm"/>
            <a:tailEnd type="triangle" w="med" len="sm"/>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62185" y="4437656"/>
            <a:ext cx="1947948" cy="1200329"/>
          </a:xfrm>
          <a:prstGeom prst="rect">
            <a:avLst/>
          </a:prstGeom>
        </p:spPr>
        <p:txBody>
          <a:bodyPr wrap="square">
            <a:spAutoFit/>
          </a:bodyPr>
          <a:lstStyle/>
          <a:p>
            <a:r>
              <a:rPr lang="en-US" dirty="0">
                <a:solidFill>
                  <a:srgbClr val="000000"/>
                </a:solidFill>
                <a:latin typeface="Arial - 13"/>
              </a:rPr>
              <a:t>Resin  was  used to  bind or  glue the  linen  together</a:t>
            </a:r>
          </a:p>
        </p:txBody>
      </p:sp>
      <p:pic>
        <p:nvPicPr>
          <p:cNvPr id="8" name="Picture 7"/>
          <p:cNvPicPr>
            <a:picLocks/>
          </p:cNvPicPr>
          <p:nvPr/>
        </p:nvPicPr>
        <p:blipFill>
          <a:blip r:embed="rId3">
            <a:extLst>
              <a:ext uri="{28A0092B-C50C-407E-A947-70E740481C1C}">
                <a14:useLocalDpi xmlns:a14="http://schemas.microsoft.com/office/drawing/2010/main" val="0"/>
              </a:ext>
            </a:extLst>
          </a:blip>
          <a:stretch>
            <a:fillRect/>
          </a:stretch>
        </p:blipFill>
        <p:spPr>
          <a:xfrm>
            <a:off x="403669" y="3844972"/>
            <a:ext cx="2890139" cy="2385695"/>
          </a:xfrm>
          <a:prstGeom prst="rect">
            <a:avLst/>
          </a:prstGeom>
          <a:solidFill>
            <a:scrgbClr r="0" g="0" b="0">
              <a:alpha val="0"/>
            </a:scrgbClr>
          </a:solidFill>
        </p:spPr>
      </p:pic>
      <p:sp>
        <p:nvSpPr>
          <p:cNvPr id="9" name="Rectangle 8"/>
          <p:cNvSpPr/>
          <p:nvPr/>
        </p:nvSpPr>
        <p:spPr>
          <a:xfrm>
            <a:off x="3460943" y="4741656"/>
            <a:ext cx="1547859" cy="923330"/>
          </a:xfrm>
          <a:prstGeom prst="rect">
            <a:avLst/>
          </a:prstGeom>
        </p:spPr>
        <p:txBody>
          <a:bodyPr wrap="square">
            <a:spAutoFit/>
          </a:bodyPr>
          <a:lstStyle/>
          <a:p>
            <a:r>
              <a:rPr lang="en-US" dirty="0">
                <a:solidFill>
                  <a:srgbClr val="000000"/>
                </a:solidFill>
                <a:latin typeface="Arial - 18"/>
              </a:rPr>
              <a:t>wrapping  the body  in linen</a:t>
            </a:r>
          </a:p>
        </p:txBody>
      </p:sp>
    </p:spTree>
    <p:extLst>
      <p:ext uri="{BB962C8B-B14F-4D97-AF65-F5344CB8AC3E}">
        <p14:creationId xmlns:p14="http://schemas.microsoft.com/office/powerpoint/2010/main" val="1560887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838200" y="1351508"/>
            <a:ext cx="7315200" cy="1200329"/>
          </a:xfrm>
          <a:prstGeom prst="rect">
            <a:avLst/>
          </a:prstGeom>
        </p:spPr>
        <p:txBody>
          <a:bodyPr wrap="square">
            <a:spAutoFit/>
          </a:bodyPr>
          <a:lstStyle/>
          <a:p>
            <a:r>
              <a:rPr lang="en-US" b="1" dirty="0">
                <a:solidFill>
                  <a:srgbClr val="FF0000"/>
                </a:solidFill>
                <a:latin typeface="Papyrus - 28"/>
              </a:rPr>
              <a:t>It was possible, during the long process, that a  piece of the corpse - an ear or a toe - would fall  off.  This and all leftover material used for the  embalming were saved in jars to be buried near  the tomb.</a:t>
            </a:r>
            <a:endParaRPr lang="en-US" b="1" dirty="0">
              <a:solidFill>
                <a:srgbClr val="FF0000"/>
              </a:solidFill>
              <a:latin typeface="Papyrus - 28"/>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990600" y="2895600"/>
            <a:ext cx="4453763" cy="2980055"/>
          </a:xfrm>
          <a:prstGeom prst="rect">
            <a:avLst/>
          </a:prstGeom>
          <a:solidFill>
            <a:scrgbClr r="0" g="0" b="0">
              <a:alpha val="0"/>
            </a:scrgbClr>
          </a:solidFill>
        </p:spPr>
      </p:pic>
    </p:spTree>
    <p:extLst>
      <p:ext uri="{BB962C8B-B14F-4D97-AF65-F5344CB8AC3E}">
        <p14:creationId xmlns:p14="http://schemas.microsoft.com/office/powerpoint/2010/main" val="3236615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533400" y="1312545"/>
            <a:ext cx="7924800" cy="1200329"/>
          </a:xfrm>
          <a:prstGeom prst="rect">
            <a:avLst/>
          </a:prstGeom>
        </p:spPr>
        <p:txBody>
          <a:bodyPr wrap="square">
            <a:spAutoFit/>
          </a:bodyPr>
          <a:lstStyle/>
          <a:p>
            <a:r>
              <a:rPr lang="en-US" b="1" dirty="0">
                <a:solidFill>
                  <a:srgbClr val="FF0000"/>
                </a:solidFill>
                <a:latin typeface="Papyrus - 27"/>
              </a:rPr>
              <a:t>Magical amulets, called scarabs, were tucked in  between the mummy's wrappings.  The small  mummy-shaped figures called </a:t>
            </a:r>
            <a:r>
              <a:rPr lang="en-US" b="1" dirty="0" err="1">
                <a:solidFill>
                  <a:srgbClr val="FF0000"/>
                </a:solidFill>
                <a:latin typeface="Papyrus - 27"/>
              </a:rPr>
              <a:t>shabtis</a:t>
            </a:r>
            <a:r>
              <a:rPr lang="en-US" b="1" dirty="0">
                <a:solidFill>
                  <a:srgbClr val="FF0000"/>
                </a:solidFill>
                <a:latin typeface="Papyrus - 27"/>
              </a:rPr>
              <a:t> held farm  tools.  The </a:t>
            </a:r>
            <a:r>
              <a:rPr lang="en-US" b="1" dirty="0" err="1">
                <a:solidFill>
                  <a:srgbClr val="FF0000"/>
                </a:solidFill>
                <a:latin typeface="Papyrus - 27"/>
              </a:rPr>
              <a:t>shabtis</a:t>
            </a:r>
            <a:r>
              <a:rPr lang="en-US" b="1" dirty="0">
                <a:solidFill>
                  <a:srgbClr val="FF0000"/>
                </a:solidFill>
                <a:latin typeface="Papyrus - 27"/>
              </a:rPr>
              <a:t> would work in the fields of the  other world for the mummy.</a:t>
            </a:r>
            <a:endParaRPr lang="en-US" b="1" dirty="0">
              <a:solidFill>
                <a:srgbClr val="FF0000"/>
              </a:solidFill>
              <a:latin typeface="Papyrus - 27"/>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914400" y="2971800"/>
            <a:ext cx="1422400" cy="2184400"/>
          </a:xfrm>
          <a:prstGeom prst="rect">
            <a:avLst/>
          </a:prstGeom>
          <a:solidFill>
            <a:scrgbClr r="0" g="0" b="0">
              <a:alpha val="0"/>
            </a:scrgbClr>
          </a:solidFill>
        </p:spPr>
      </p:pic>
      <p:sp>
        <p:nvSpPr>
          <p:cNvPr id="6" name="TextBox 5"/>
          <p:cNvSpPr txBox="1"/>
          <p:nvPr/>
        </p:nvSpPr>
        <p:spPr>
          <a:xfrm>
            <a:off x="2552700" y="4119033"/>
            <a:ext cx="812800" cy="230832"/>
          </a:xfrm>
          <a:prstGeom prst="rect">
            <a:avLst/>
          </a:prstGeom>
          <a:noFill/>
        </p:spPr>
        <p:txBody>
          <a:bodyPr vert="horz" rtlCol="0">
            <a:spAutoFit/>
          </a:bodyPr>
          <a:lstStyle/>
          <a:p>
            <a:r>
              <a:rPr lang="en-US" sz="900" dirty="0" smtClean="0">
                <a:solidFill>
                  <a:srgbClr val="000000"/>
                </a:solidFill>
                <a:latin typeface="Arial - 11"/>
              </a:rPr>
              <a:t>Scarabs</a:t>
            </a:r>
            <a:endParaRPr lang="en-US" sz="900" dirty="0">
              <a:solidFill>
                <a:srgbClr val="000000"/>
              </a:solidFill>
              <a:latin typeface="Arial - 11"/>
            </a:endParaRPr>
          </a:p>
        </p:txBody>
      </p:sp>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48200" y="2677233"/>
            <a:ext cx="3365119" cy="2493899"/>
          </a:xfrm>
          <a:prstGeom prst="rect">
            <a:avLst/>
          </a:prstGeom>
          <a:solidFill>
            <a:scrgbClr r="0" g="0" b="0">
              <a:alpha val="0"/>
            </a:scrgbClr>
          </a:solidFill>
        </p:spPr>
      </p:pic>
      <p:sp>
        <p:nvSpPr>
          <p:cNvPr id="8" name="TextBox 7"/>
          <p:cNvSpPr txBox="1"/>
          <p:nvPr/>
        </p:nvSpPr>
        <p:spPr>
          <a:xfrm>
            <a:off x="6057900" y="5562600"/>
            <a:ext cx="939800" cy="307777"/>
          </a:xfrm>
          <a:prstGeom prst="rect">
            <a:avLst/>
          </a:prstGeom>
          <a:noFill/>
        </p:spPr>
        <p:txBody>
          <a:bodyPr vert="horz" rtlCol="0">
            <a:spAutoFit/>
          </a:bodyPr>
          <a:lstStyle/>
          <a:p>
            <a:r>
              <a:rPr lang="en-US" sz="1400" dirty="0" err="1" smtClean="0">
                <a:solidFill>
                  <a:srgbClr val="000000"/>
                </a:solidFill>
                <a:latin typeface="Arial - 19"/>
              </a:rPr>
              <a:t>Shabtis</a:t>
            </a:r>
            <a:endParaRPr lang="en-US" sz="1400" dirty="0">
              <a:solidFill>
                <a:srgbClr val="000000"/>
              </a:solidFill>
              <a:latin typeface="Arial - 19"/>
            </a:endParaRPr>
          </a:p>
        </p:txBody>
      </p:sp>
    </p:spTree>
    <p:extLst>
      <p:ext uri="{BB962C8B-B14F-4D97-AF65-F5344CB8AC3E}">
        <p14:creationId xmlns:p14="http://schemas.microsoft.com/office/powerpoint/2010/main" val="776764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04800" y="1219200"/>
            <a:ext cx="8305800" cy="1477328"/>
          </a:xfrm>
          <a:prstGeom prst="rect">
            <a:avLst/>
          </a:prstGeom>
        </p:spPr>
        <p:txBody>
          <a:bodyPr wrap="square">
            <a:spAutoFit/>
          </a:bodyPr>
          <a:lstStyle/>
          <a:p>
            <a:r>
              <a:rPr lang="en-US" b="1" dirty="0">
                <a:solidFill>
                  <a:srgbClr val="FF0000"/>
                </a:solidFill>
                <a:latin typeface="Papyrus - 23"/>
              </a:rPr>
              <a:t>The bound head was covered with a  portrait or funeral mask.  If anything  happened to the mummy, the </a:t>
            </a:r>
            <a:r>
              <a:rPr lang="en-US" b="1" dirty="0" err="1">
                <a:solidFill>
                  <a:srgbClr val="FF0000"/>
                </a:solidFill>
                <a:latin typeface="Papyrus - 23"/>
              </a:rPr>
              <a:t>ba</a:t>
            </a:r>
            <a:r>
              <a:rPr lang="en-US" b="1" dirty="0">
                <a:solidFill>
                  <a:srgbClr val="FF0000"/>
                </a:solidFill>
                <a:latin typeface="Papyrus - 23"/>
              </a:rPr>
              <a:t> and the  </a:t>
            </a:r>
            <a:r>
              <a:rPr lang="en-US" b="1" dirty="0" err="1">
                <a:solidFill>
                  <a:srgbClr val="FF0000"/>
                </a:solidFill>
                <a:latin typeface="Papyrus - 23"/>
              </a:rPr>
              <a:t>ka</a:t>
            </a:r>
            <a:r>
              <a:rPr lang="en-US" b="1" dirty="0">
                <a:solidFill>
                  <a:srgbClr val="FF0000"/>
                </a:solidFill>
                <a:latin typeface="Papyrus - 23"/>
              </a:rPr>
              <a:t> would still be able to recognize it.  The  mask was bound, and the whole package  was wrapped in a shroud and given a last  coat of resin.  The mummy was finished.</a:t>
            </a:r>
            <a:endParaRPr lang="en-US" b="1" dirty="0">
              <a:solidFill>
                <a:srgbClr val="FF0000"/>
              </a:solidFill>
              <a:latin typeface="Papyrus - 23"/>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587303" y="2362200"/>
            <a:ext cx="1630807" cy="2654427"/>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52400" y="3522155"/>
            <a:ext cx="4064000" cy="1828800"/>
          </a:xfrm>
          <a:prstGeom prst="rect">
            <a:avLst/>
          </a:prstGeom>
          <a:solidFill>
            <a:scrgbClr r="0" g="0" b="0">
              <a:alpha val="0"/>
            </a:scrgbClr>
          </a:solidFill>
        </p:spPr>
      </p:pic>
      <p:sp>
        <p:nvSpPr>
          <p:cNvPr id="7" name="TextBox 6"/>
          <p:cNvSpPr txBox="1"/>
          <p:nvPr/>
        </p:nvSpPr>
        <p:spPr>
          <a:xfrm>
            <a:off x="533400" y="5556766"/>
            <a:ext cx="812800" cy="369332"/>
          </a:xfrm>
          <a:prstGeom prst="rect">
            <a:avLst/>
          </a:prstGeom>
          <a:noFill/>
        </p:spPr>
        <p:txBody>
          <a:bodyPr vert="horz" rtlCol="0">
            <a:spAutoFit/>
          </a:bodyPr>
          <a:lstStyle/>
          <a:p>
            <a:r>
              <a:rPr lang="en-US" sz="900" dirty="0" smtClean="0">
                <a:solidFill>
                  <a:srgbClr val="000000"/>
                </a:solidFill>
                <a:latin typeface="Arial - 11"/>
              </a:rPr>
              <a:t>The final  product</a:t>
            </a:r>
            <a:endParaRPr lang="en-US" sz="900" dirty="0">
              <a:solidFill>
                <a:srgbClr val="000000"/>
              </a:solidFill>
              <a:latin typeface="Arial - 11"/>
            </a:endParaRPr>
          </a:p>
        </p:txBody>
      </p:sp>
      <p:pic>
        <p:nvPicPr>
          <p:cNvPr id="8" name="Picture 7"/>
          <p:cNvPicPr>
            <a:picLocks/>
          </p:cNvPicPr>
          <p:nvPr/>
        </p:nvPicPr>
        <p:blipFill>
          <a:blip r:embed="rId4">
            <a:extLst>
              <a:ext uri="{28A0092B-C50C-407E-A947-70E740481C1C}">
                <a14:useLocalDpi xmlns:a14="http://schemas.microsoft.com/office/drawing/2010/main" val="0"/>
              </a:ext>
            </a:extLst>
          </a:blip>
          <a:stretch>
            <a:fillRect/>
          </a:stretch>
        </p:blipFill>
        <p:spPr>
          <a:xfrm>
            <a:off x="6825742" y="4151567"/>
            <a:ext cx="1784858" cy="2398776"/>
          </a:xfrm>
          <a:prstGeom prst="rect">
            <a:avLst/>
          </a:prstGeom>
          <a:solidFill>
            <a:scrgbClr r="0" g="0" b="0">
              <a:alpha val="0"/>
            </a:scrgbClr>
          </a:solidFill>
        </p:spPr>
      </p:pic>
      <p:sp>
        <p:nvSpPr>
          <p:cNvPr id="9" name="TextBox 8"/>
          <p:cNvSpPr txBox="1"/>
          <p:nvPr/>
        </p:nvSpPr>
        <p:spPr>
          <a:xfrm>
            <a:off x="4724400" y="5565233"/>
            <a:ext cx="1981200" cy="369332"/>
          </a:xfrm>
          <a:prstGeom prst="rect">
            <a:avLst/>
          </a:prstGeom>
          <a:noFill/>
        </p:spPr>
        <p:txBody>
          <a:bodyPr vert="horz" wrap="square" rtlCol="0">
            <a:spAutoFit/>
          </a:bodyPr>
          <a:lstStyle/>
          <a:p>
            <a:r>
              <a:rPr lang="en-US" sz="900" dirty="0" smtClean="0">
                <a:solidFill>
                  <a:srgbClr val="000000"/>
                </a:solidFill>
                <a:latin typeface="Arial - 11"/>
              </a:rPr>
              <a:t>Some  masks  were  made of  gold.</a:t>
            </a:r>
            <a:endParaRPr lang="en-US" sz="900" dirty="0">
              <a:solidFill>
                <a:srgbClr val="000000"/>
              </a:solidFill>
              <a:latin typeface="Arial - 11"/>
            </a:endParaRPr>
          </a:p>
        </p:txBody>
      </p:sp>
      <p:sp>
        <p:nvSpPr>
          <p:cNvPr id="10" name="TextBox 9"/>
          <p:cNvSpPr txBox="1"/>
          <p:nvPr/>
        </p:nvSpPr>
        <p:spPr>
          <a:xfrm>
            <a:off x="6553200" y="2709228"/>
            <a:ext cx="2057400" cy="369332"/>
          </a:xfrm>
          <a:prstGeom prst="rect">
            <a:avLst/>
          </a:prstGeom>
          <a:noFill/>
        </p:spPr>
        <p:txBody>
          <a:bodyPr vert="horz" wrap="square" rtlCol="0">
            <a:spAutoFit/>
          </a:bodyPr>
          <a:lstStyle/>
          <a:p>
            <a:r>
              <a:rPr lang="en-US" sz="900" dirty="0" smtClean="0">
                <a:solidFill>
                  <a:srgbClr val="000000"/>
                </a:solidFill>
                <a:latin typeface="Arial - 11"/>
              </a:rPr>
              <a:t>Some  masks  were  made of  wood.</a:t>
            </a:r>
            <a:endParaRPr lang="en-US" sz="900" dirty="0">
              <a:solidFill>
                <a:srgbClr val="000000"/>
              </a:solidFill>
              <a:latin typeface="Arial - 11"/>
            </a:endParaRPr>
          </a:p>
        </p:txBody>
      </p:sp>
    </p:spTree>
    <p:extLst>
      <p:ext uri="{BB962C8B-B14F-4D97-AF65-F5344CB8AC3E}">
        <p14:creationId xmlns:p14="http://schemas.microsoft.com/office/powerpoint/2010/main" val="930717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30200" y="1371600"/>
            <a:ext cx="8382000" cy="923330"/>
          </a:xfrm>
          <a:prstGeom prst="rect">
            <a:avLst/>
          </a:prstGeom>
        </p:spPr>
        <p:txBody>
          <a:bodyPr wrap="square">
            <a:spAutoFit/>
          </a:bodyPr>
          <a:lstStyle/>
          <a:p>
            <a:r>
              <a:rPr lang="en-US" b="1" dirty="0">
                <a:solidFill>
                  <a:srgbClr val="FF0000"/>
                </a:solidFill>
                <a:latin typeface="Papyrus - 25"/>
              </a:rPr>
              <a:t>A copy of the Book of the Dead was  buried with the mummy.  The spells,  written and illustrated on scrolls of  papyrus, were to help the dead find  everlasting life in the other world.</a:t>
            </a:r>
            <a:endParaRPr lang="en-US" b="1" dirty="0">
              <a:solidFill>
                <a:srgbClr val="FF0000"/>
              </a:solidFill>
              <a:latin typeface="Papyrus - 25"/>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222500" y="2971800"/>
            <a:ext cx="4457700" cy="1816100"/>
          </a:xfrm>
          <a:prstGeom prst="rect">
            <a:avLst/>
          </a:prstGeom>
          <a:solidFill>
            <a:scrgbClr r="0" g="0" b="0">
              <a:alpha val="0"/>
            </a:scrgbClr>
          </a:solidFill>
        </p:spPr>
      </p:pic>
    </p:spTree>
    <p:extLst>
      <p:ext uri="{BB962C8B-B14F-4D97-AF65-F5344CB8AC3E}">
        <p14:creationId xmlns:p14="http://schemas.microsoft.com/office/powerpoint/2010/main" val="3455476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134257" y="1143000"/>
            <a:ext cx="8763000" cy="1754326"/>
          </a:xfrm>
          <a:prstGeom prst="rect">
            <a:avLst/>
          </a:prstGeom>
        </p:spPr>
        <p:txBody>
          <a:bodyPr wrap="square">
            <a:spAutoFit/>
          </a:bodyPr>
          <a:lstStyle/>
          <a:p>
            <a:r>
              <a:rPr lang="en-US" b="1" dirty="0" smtClean="0">
                <a:solidFill>
                  <a:srgbClr val="FF0000"/>
                </a:solidFill>
                <a:latin typeface="Papyrus - 19"/>
              </a:rPr>
              <a:t>They believed that when a person died,  his ba and ka were released from his body  and lived on in the tomb.  The ba would  keep contact with the living family and  friends of the dead.  The ka traveled  back and forth from the body to the other  world.  In order for a person to live  forever, the ba and ka had to be able  to  recognize the body, or they could not  return to it.  That is why the body had to  be preserved, or mummified.</a:t>
            </a:r>
            <a:endParaRPr lang="en-US" b="1" dirty="0">
              <a:solidFill>
                <a:srgbClr val="FF0000"/>
              </a:solidFill>
              <a:latin typeface="Papyrus - 19"/>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724400" y="3200400"/>
            <a:ext cx="3390900" cy="2400300"/>
          </a:xfrm>
          <a:prstGeom prst="rect">
            <a:avLst/>
          </a:prstGeom>
          <a:solidFill>
            <a:scrgbClr r="0" g="0" b="0">
              <a:alpha val="0"/>
            </a:scrgbClr>
          </a:solidFill>
        </p:spPr>
      </p:pic>
      <p:sp>
        <p:nvSpPr>
          <p:cNvPr id="6" name="TextBox 5"/>
          <p:cNvSpPr txBox="1"/>
          <p:nvPr/>
        </p:nvSpPr>
        <p:spPr>
          <a:xfrm>
            <a:off x="4724400" y="5651500"/>
            <a:ext cx="2959100" cy="230832"/>
          </a:xfrm>
          <a:prstGeom prst="rect">
            <a:avLst/>
          </a:prstGeom>
          <a:noFill/>
        </p:spPr>
        <p:txBody>
          <a:bodyPr vert="horz" wrap="square" rtlCol="0">
            <a:spAutoFit/>
          </a:bodyPr>
          <a:lstStyle/>
          <a:p>
            <a:r>
              <a:rPr lang="en-US" sz="900" dirty="0" smtClean="0">
                <a:solidFill>
                  <a:srgbClr val="000000"/>
                </a:solidFill>
                <a:latin typeface="Arial - 11"/>
              </a:rPr>
              <a:t>The ba returned to  the body at night</a:t>
            </a:r>
            <a:endParaRPr lang="en-US" sz="900" dirty="0">
              <a:solidFill>
                <a:srgbClr val="000000"/>
              </a:solidFill>
              <a:latin typeface="Arial - 11"/>
            </a:endParaRPr>
          </a:p>
        </p:txBody>
      </p:sp>
    </p:spTree>
    <p:extLst>
      <p:ext uri="{BB962C8B-B14F-4D97-AF65-F5344CB8AC3E}">
        <p14:creationId xmlns:p14="http://schemas.microsoft.com/office/powerpoint/2010/main" val="3576657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04800" y="1143000"/>
            <a:ext cx="8229600" cy="1200329"/>
          </a:xfrm>
          <a:prstGeom prst="rect">
            <a:avLst/>
          </a:prstGeom>
        </p:spPr>
        <p:txBody>
          <a:bodyPr wrap="square">
            <a:spAutoFit/>
          </a:bodyPr>
          <a:lstStyle/>
          <a:p>
            <a:r>
              <a:rPr lang="en-US" b="1" dirty="0">
                <a:solidFill>
                  <a:srgbClr val="FF0000"/>
                </a:solidFill>
                <a:latin typeface="Papyrus - 19"/>
              </a:rPr>
              <a:t>Meanwhile, skilled artists, sculptors, and  carpenters prepared for the burial.  They  made the coffin or a nest of coffins, called  a sarcophagus.  The sarcophagus was  painted inside and out with gods,  goddesses, and magic spells of  protection.</a:t>
            </a:r>
            <a:endParaRPr lang="en-US" b="1" dirty="0">
              <a:solidFill>
                <a:srgbClr val="FF0000"/>
              </a:solidFill>
              <a:latin typeface="Papyrus - 19"/>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775200" y="2343329"/>
            <a:ext cx="4112514" cy="2737104"/>
          </a:xfrm>
          <a:prstGeom prst="rect">
            <a:avLst/>
          </a:prstGeom>
          <a:solidFill>
            <a:scrgbClr r="0" g="0" b="0">
              <a:alpha val="0"/>
            </a:scrgbClr>
          </a:solidFill>
        </p:spPr>
      </p:pic>
      <p:sp>
        <p:nvSpPr>
          <p:cNvPr id="6" name="TextBox 5"/>
          <p:cNvSpPr txBox="1"/>
          <p:nvPr/>
        </p:nvSpPr>
        <p:spPr>
          <a:xfrm>
            <a:off x="5612257" y="5486400"/>
            <a:ext cx="2438400" cy="261610"/>
          </a:xfrm>
          <a:prstGeom prst="rect">
            <a:avLst/>
          </a:prstGeom>
          <a:noFill/>
        </p:spPr>
        <p:txBody>
          <a:bodyPr vert="horz" rtlCol="0">
            <a:spAutoFit/>
          </a:bodyPr>
          <a:lstStyle/>
          <a:p>
            <a:r>
              <a:rPr lang="en-US" sz="1100" dirty="0" smtClean="0">
                <a:solidFill>
                  <a:srgbClr val="000000"/>
                </a:solidFill>
                <a:latin typeface="Arial - 15"/>
              </a:rPr>
              <a:t>Nested Sarcophagus</a:t>
            </a:r>
            <a:endParaRPr lang="en-US" sz="1100" dirty="0">
              <a:solidFill>
                <a:srgbClr val="000000"/>
              </a:solidFill>
              <a:latin typeface="Arial - 15"/>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292099" y="2994227"/>
            <a:ext cx="3820541" cy="2787650"/>
          </a:xfrm>
          <a:prstGeom prst="rect">
            <a:avLst/>
          </a:prstGeom>
          <a:solidFill>
            <a:scrgbClr r="0" g="0" b="0">
              <a:alpha val="0"/>
            </a:scrgbClr>
          </a:solidFill>
        </p:spPr>
      </p:pic>
      <p:sp>
        <p:nvSpPr>
          <p:cNvPr id="8" name="TextBox 7"/>
          <p:cNvSpPr txBox="1"/>
          <p:nvPr/>
        </p:nvSpPr>
        <p:spPr>
          <a:xfrm>
            <a:off x="1465769" y="6096000"/>
            <a:ext cx="1473200" cy="292388"/>
          </a:xfrm>
          <a:prstGeom prst="rect">
            <a:avLst/>
          </a:prstGeom>
          <a:noFill/>
        </p:spPr>
        <p:txBody>
          <a:bodyPr vert="horz" rtlCol="0">
            <a:spAutoFit/>
          </a:bodyPr>
          <a:lstStyle/>
          <a:p>
            <a:r>
              <a:rPr lang="en-US" sz="1300" dirty="0" smtClean="0">
                <a:solidFill>
                  <a:srgbClr val="000000"/>
                </a:solidFill>
                <a:latin typeface="Arial - 17"/>
              </a:rPr>
              <a:t>Sarcophagus</a:t>
            </a:r>
            <a:endParaRPr lang="en-US" sz="1300" dirty="0">
              <a:solidFill>
                <a:srgbClr val="000000"/>
              </a:solidFill>
              <a:latin typeface="Arial - 17"/>
            </a:endParaRPr>
          </a:p>
        </p:txBody>
      </p:sp>
    </p:spTree>
    <p:extLst>
      <p:ext uri="{BB962C8B-B14F-4D97-AF65-F5344CB8AC3E}">
        <p14:creationId xmlns:p14="http://schemas.microsoft.com/office/powerpoint/2010/main" val="26905612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152400" y="1219200"/>
            <a:ext cx="8610600" cy="1477328"/>
          </a:xfrm>
          <a:prstGeom prst="rect">
            <a:avLst/>
          </a:prstGeom>
        </p:spPr>
        <p:txBody>
          <a:bodyPr wrap="square">
            <a:spAutoFit/>
          </a:bodyPr>
          <a:lstStyle/>
          <a:p>
            <a:r>
              <a:rPr lang="en-US" b="1" dirty="0">
                <a:solidFill>
                  <a:srgbClr val="FF0000"/>
                </a:solidFill>
                <a:latin typeface="Papyrus - 20"/>
              </a:rPr>
              <a:t>The walls of the royal tombs were carved  and painted with scenes that would  magically come alive.  The scenes showed  the person's new life in the other world.   Dancers and musicians entertained him.   Servants worked in the fields and carried  food for him to eat.  The gods and  goddesses of the dead welcomed him.</a:t>
            </a:r>
            <a:endParaRPr lang="en-US" b="1" dirty="0">
              <a:solidFill>
                <a:srgbClr val="FF0000"/>
              </a:solidFill>
              <a:latin typeface="Papyrus - 2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215467" y="3048000"/>
            <a:ext cx="3505200" cy="1981200"/>
          </a:xfrm>
          <a:prstGeom prst="rect">
            <a:avLst/>
          </a:prstGeom>
          <a:solidFill>
            <a:scrgbClr r="0" g="0" b="0">
              <a:alpha val="0"/>
            </a:scrgbClr>
          </a:solidFill>
        </p:spPr>
      </p:pic>
      <p:sp>
        <p:nvSpPr>
          <p:cNvPr id="6" name="TextBox 5"/>
          <p:cNvSpPr txBox="1"/>
          <p:nvPr/>
        </p:nvSpPr>
        <p:spPr>
          <a:xfrm>
            <a:off x="6375400" y="5181600"/>
            <a:ext cx="1016000" cy="261610"/>
          </a:xfrm>
          <a:prstGeom prst="rect">
            <a:avLst/>
          </a:prstGeom>
          <a:noFill/>
        </p:spPr>
        <p:txBody>
          <a:bodyPr vert="horz" rtlCol="0">
            <a:spAutoFit/>
          </a:bodyPr>
          <a:lstStyle/>
          <a:p>
            <a:r>
              <a:rPr lang="en-US" sz="1100" smtClean="0">
                <a:solidFill>
                  <a:srgbClr val="000000"/>
                </a:solidFill>
                <a:latin typeface="Arial - 15"/>
              </a:rPr>
              <a:t>Musicians</a:t>
            </a:r>
            <a:endParaRPr lang="en-US" sz="1100">
              <a:solidFill>
                <a:srgbClr val="000000"/>
              </a:solidFill>
              <a:latin typeface="Arial - 15"/>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254000" y="3178805"/>
            <a:ext cx="3810000" cy="2133600"/>
          </a:xfrm>
          <a:prstGeom prst="rect">
            <a:avLst/>
          </a:prstGeom>
          <a:solidFill>
            <a:scrgbClr r="0" g="0" b="0">
              <a:alpha val="0"/>
            </a:scrgbClr>
          </a:solidFill>
        </p:spPr>
      </p:pic>
      <p:sp>
        <p:nvSpPr>
          <p:cNvPr id="8" name="TextBox 7"/>
          <p:cNvSpPr txBox="1"/>
          <p:nvPr/>
        </p:nvSpPr>
        <p:spPr>
          <a:xfrm>
            <a:off x="990600" y="5651500"/>
            <a:ext cx="1752600" cy="323165"/>
          </a:xfrm>
          <a:prstGeom prst="rect">
            <a:avLst/>
          </a:prstGeom>
          <a:noFill/>
        </p:spPr>
        <p:txBody>
          <a:bodyPr vert="horz" rtlCol="0">
            <a:spAutoFit/>
          </a:bodyPr>
          <a:lstStyle/>
          <a:p>
            <a:r>
              <a:rPr lang="en-US" sz="1500" dirty="0" smtClean="0">
                <a:solidFill>
                  <a:srgbClr val="000000"/>
                </a:solidFill>
                <a:latin typeface="Arial - 20"/>
              </a:rPr>
              <a:t>Field Workers</a:t>
            </a:r>
            <a:endParaRPr lang="en-US" sz="1500" dirty="0">
              <a:solidFill>
                <a:srgbClr val="000000"/>
              </a:solidFill>
              <a:latin typeface="Arial - 20"/>
            </a:endParaRPr>
          </a:p>
        </p:txBody>
      </p:sp>
    </p:spTree>
    <p:extLst>
      <p:ext uri="{BB962C8B-B14F-4D97-AF65-F5344CB8AC3E}">
        <p14:creationId xmlns:p14="http://schemas.microsoft.com/office/powerpoint/2010/main" val="2963479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279400" y="1213009"/>
            <a:ext cx="8610600" cy="1200329"/>
          </a:xfrm>
          <a:prstGeom prst="rect">
            <a:avLst/>
          </a:prstGeom>
        </p:spPr>
        <p:txBody>
          <a:bodyPr wrap="square">
            <a:spAutoFit/>
          </a:bodyPr>
          <a:lstStyle/>
          <a:p>
            <a:r>
              <a:rPr lang="en-US" b="1" dirty="0">
                <a:solidFill>
                  <a:srgbClr val="FF0000"/>
                </a:solidFill>
                <a:latin typeface="Papyrus - 20"/>
              </a:rPr>
              <a:t>A funeral procession followed the mummy  to its tomb.  The more people in the  funeral procession, the higher the  person's rank in society.  Nobles and  Pharaoh's often paid people to join their  funeral procession to show their  importance.</a:t>
            </a:r>
            <a:endParaRPr lang="en-US" b="1" dirty="0">
              <a:solidFill>
                <a:srgbClr val="FF0000"/>
              </a:solidFill>
              <a:latin typeface="Papyrus - 2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295900" y="2390055"/>
            <a:ext cx="3492500" cy="23241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825500" y="4978400"/>
            <a:ext cx="5753100" cy="1409700"/>
          </a:xfrm>
          <a:prstGeom prst="rect">
            <a:avLst/>
          </a:prstGeom>
          <a:solidFill>
            <a:scrgbClr r="0" g="0" b="0">
              <a:alpha val="0"/>
            </a:scrgbClr>
          </a:solidFill>
        </p:spPr>
      </p:pic>
    </p:spTree>
    <p:extLst>
      <p:ext uri="{BB962C8B-B14F-4D97-AF65-F5344CB8AC3E}">
        <p14:creationId xmlns:p14="http://schemas.microsoft.com/office/powerpoint/2010/main" val="3688879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81000" y="1143000"/>
            <a:ext cx="8458200" cy="1477328"/>
          </a:xfrm>
          <a:prstGeom prst="rect">
            <a:avLst/>
          </a:prstGeom>
        </p:spPr>
        <p:txBody>
          <a:bodyPr wrap="square">
            <a:spAutoFit/>
          </a:bodyPr>
          <a:lstStyle/>
          <a:p>
            <a:pPr lvl="0"/>
            <a:r>
              <a:rPr lang="en-US" sz="1500" b="1" dirty="0">
                <a:solidFill>
                  <a:srgbClr val="FF0000"/>
                </a:solidFill>
                <a:latin typeface="Papyrus - 20"/>
              </a:rPr>
              <a:t>A tomb was no longer just a pit in the  desert sand.  It was a house for the  mummy, the </a:t>
            </a:r>
            <a:r>
              <a:rPr lang="en-US" sz="1500" b="1" dirty="0" err="1">
                <a:solidFill>
                  <a:srgbClr val="FF0000"/>
                </a:solidFill>
                <a:latin typeface="Papyrus - 20"/>
              </a:rPr>
              <a:t>ba</a:t>
            </a:r>
            <a:r>
              <a:rPr lang="en-US" sz="1500" b="1" dirty="0">
                <a:solidFill>
                  <a:srgbClr val="FF0000"/>
                </a:solidFill>
                <a:latin typeface="Papyrus - 20"/>
              </a:rPr>
              <a:t>, and the </a:t>
            </a:r>
            <a:r>
              <a:rPr lang="en-US" sz="1500" b="1" dirty="0" err="1">
                <a:solidFill>
                  <a:srgbClr val="FF0000"/>
                </a:solidFill>
                <a:latin typeface="Papyrus - 20"/>
              </a:rPr>
              <a:t>ka</a:t>
            </a:r>
            <a:r>
              <a:rPr lang="en-US" sz="1500" b="1" dirty="0">
                <a:solidFill>
                  <a:srgbClr val="FF0000"/>
                </a:solidFill>
                <a:latin typeface="Papyrus - 20"/>
              </a:rPr>
              <a:t> that would last  forever.  A royal tomb was also a fortress  against robbers who tried to steal  mummies and their treasures.  People had  tombs built during their lifetimes.  For  Centuries, the dead were usually buried  in tombs called </a:t>
            </a:r>
            <a:r>
              <a:rPr lang="en-US" sz="1500" b="1" dirty="0" err="1">
                <a:solidFill>
                  <a:srgbClr val="FF0000"/>
                </a:solidFill>
                <a:latin typeface="Papyrus - 20"/>
              </a:rPr>
              <a:t>mastabas</a:t>
            </a:r>
            <a:r>
              <a:rPr lang="en-US" sz="1500" b="1" dirty="0">
                <a:solidFill>
                  <a:srgbClr val="FF0000"/>
                </a:solidFill>
                <a:latin typeface="Papyrus - 20"/>
              </a:rPr>
              <a:t>.  </a:t>
            </a:r>
            <a:r>
              <a:rPr lang="en-US" sz="1500" b="1" dirty="0" err="1">
                <a:solidFill>
                  <a:srgbClr val="FF0000"/>
                </a:solidFill>
                <a:latin typeface="Papyrus - 20"/>
              </a:rPr>
              <a:t>Mastabas</a:t>
            </a:r>
            <a:r>
              <a:rPr lang="en-US" sz="1500" b="1" dirty="0">
                <a:solidFill>
                  <a:srgbClr val="FF0000"/>
                </a:solidFill>
                <a:latin typeface="Papyrus - 20"/>
              </a:rPr>
              <a:t>  were made of brick and stone.  Royal  </a:t>
            </a:r>
            <a:r>
              <a:rPr lang="en-US" sz="1500" b="1" dirty="0" err="1">
                <a:solidFill>
                  <a:srgbClr val="FF0000"/>
                </a:solidFill>
                <a:latin typeface="Papyrus - 20"/>
              </a:rPr>
              <a:t>mastabas</a:t>
            </a:r>
            <a:r>
              <a:rPr lang="en-US" sz="1500" b="1" dirty="0">
                <a:solidFill>
                  <a:srgbClr val="FF0000"/>
                </a:solidFill>
                <a:latin typeface="Papyrus - 20"/>
              </a:rPr>
              <a:t> had many storage chambers  and were beautifully carved and  decorated.</a:t>
            </a:r>
            <a:endParaRPr lang="en-US" sz="1500" b="1" dirty="0">
              <a:solidFill>
                <a:srgbClr val="FF0000"/>
              </a:solidFill>
              <a:latin typeface="Papyrus - 20"/>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575300" y="2895600"/>
            <a:ext cx="3162300" cy="25654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914400" y="3225800"/>
            <a:ext cx="3289300" cy="2463800"/>
          </a:xfrm>
          <a:prstGeom prst="rect">
            <a:avLst/>
          </a:prstGeom>
          <a:solidFill>
            <a:scrgbClr r="0" g="0" b="0">
              <a:alpha val="0"/>
            </a:scrgbClr>
          </a:solidFill>
        </p:spPr>
      </p:pic>
    </p:spTree>
    <p:extLst>
      <p:ext uri="{BB962C8B-B14F-4D97-AF65-F5344CB8AC3E}">
        <p14:creationId xmlns:p14="http://schemas.microsoft.com/office/powerpoint/2010/main" val="13587641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203200" y="1219200"/>
            <a:ext cx="8534400" cy="1200329"/>
          </a:xfrm>
          <a:prstGeom prst="rect">
            <a:avLst/>
          </a:prstGeom>
        </p:spPr>
        <p:txBody>
          <a:bodyPr wrap="square">
            <a:spAutoFit/>
          </a:bodyPr>
          <a:lstStyle/>
          <a:p>
            <a:r>
              <a:rPr lang="en-US" b="1" dirty="0">
                <a:solidFill>
                  <a:srgbClr val="FF0000"/>
                </a:solidFill>
                <a:latin typeface="Papyrus - 22"/>
              </a:rPr>
              <a:t>As years went by, pharaohs took more  and more with them into their tombs.   Tombs became bigger, stronger, and  more elaborate.  For a long time,  pharaohs had pyramids built for  themselves.  Pyramids were huge stone  monuments that took hundreds of  workers their lifetime to build.</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962400" y="2895600"/>
            <a:ext cx="4223258" cy="2677033"/>
          </a:xfrm>
          <a:prstGeom prst="rect">
            <a:avLst/>
          </a:prstGeom>
          <a:solidFill>
            <a:scrgbClr r="0" g="0" b="0">
              <a:alpha val="0"/>
            </a:scrgbClr>
          </a:solidFill>
        </p:spPr>
      </p:pic>
    </p:spTree>
    <p:extLst>
      <p:ext uri="{BB962C8B-B14F-4D97-AF65-F5344CB8AC3E}">
        <p14:creationId xmlns:p14="http://schemas.microsoft.com/office/powerpoint/2010/main" val="734946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30200" y="1204880"/>
            <a:ext cx="8077200" cy="1200329"/>
          </a:xfrm>
          <a:prstGeom prst="rect">
            <a:avLst/>
          </a:prstGeom>
        </p:spPr>
        <p:txBody>
          <a:bodyPr wrap="square">
            <a:spAutoFit/>
          </a:bodyPr>
          <a:lstStyle/>
          <a:p>
            <a:r>
              <a:rPr lang="en-US" b="1" dirty="0">
                <a:solidFill>
                  <a:srgbClr val="FF0000"/>
                </a:solidFill>
                <a:latin typeface="Papyrus - 21"/>
              </a:rPr>
              <a:t>Tombs were built in the desert, where the  land could not be farmed.  Sometimes the  mourners brought the mummy by boat up  the Nile River.  The boat that carried the  mummy was buried near the tomb for the  mummy to use in the afterlife.</a:t>
            </a:r>
            <a:endParaRPr lang="en-US" b="1" dirty="0">
              <a:solidFill>
                <a:srgbClr val="FF0000"/>
              </a:solidFill>
              <a:latin typeface="Papyrus - 21"/>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064000" y="2819400"/>
            <a:ext cx="4186936" cy="3170555"/>
          </a:xfrm>
          <a:prstGeom prst="rect">
            <a:avLst/>
          </a:prstGeom>
          <a:solidFill>
            <a:scrgbClr r="0" g="0" b="0">
              <a:alpha val="0"/>
            </a:scrgbClr>
          </a:solidFill>
        </p:spPr>
      </p:pic>
      <p:sp>
        <p:nvSpPr>
          <p:cNvPr id="6" name="TextBox 5"/>
          <p:cNvSpPr txBox="1"/>
          <p:nvPr/>
        </p:nvSpPr>
        <p:spPr>
          <a:xfrm>
            <a:off x="685800" y="4035345"/>
            <a:ext cx="2413000" cy="369332"/>
          </a:xfrm>
          <a:prstGeom prst="rect">
            <a:avLst/>
          </a:prstGeom>
          <a:noFill/>
        </p:spPr>
        <p:txBody>
          <a:bodyPr vert="horz" rtlCol="0">
            <a:spAutoFit/>
          </a:bodyPr>
          <a:lstStyle/>
          <a:p>
            <a:r>
              <a:rPr lang="en-US" sz="900" dirty="0" smtClean="0">
                <a:solidFill>
                  <a:srgbClr val="000000"/>
                </a:solidFill>
                <a:latin typeface="Arial - 11"/>
              </a:rPr>
              <a:t>Pharaoh Khufu's boat buried at </a:t>
            </a:r>
          </a:p>
          <a:p>
            <a:r>
              <a:rPr lang="en-US" sz="900" dirty="0" smtClean="0">
                <a:solidFill>
                  <a:srgbClr val="000000"/>
                </a:solidFill>
                <a:latin typeface="Arial - 11"/>
              </a:rPr>
              <a:t>the foot of the Great Pyramid.</a:t>
            </a:r>
            <a:endParaRPr lang="en-US" sz="900" dirty="0">
              <a:solidFill>
                <a:srgbClr val="000000"/>
              </a:solidFill>
              <a:latin typeface="Arial - 11"/>
            </a:endParaRPr>
          </a:p>
        </p:txBody>
      </p:sp>
    </p:spTree>
    <p:extLst>
      <p:ext uri="{BB962C8B-B14F-4D97-AF65-F5344CB8AC3E}">
        <p14:creationId xmlns:p14="http://schemas.microsoft.com/office/powerpoint/2010/main" val="9154011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04800" y="1219200"/>
            <a:ext cx="8839200" cy="1200329"/>
          </a:xfrm>
          <a:prstGeom prst="rect">
            <a:avLst/>
          </a:prstGeom>
        </p:spPr>
        <p:txBody>
          <a:bodyPr wrap="square">
            <a:spAutoFit/>
          </a:bodyPr>
          <a:lstStyle/>
          <a:p>
            <a:r>
              <a:rPr lang="en-US" b="1" dirty="0">
                <a:solidFill>
                  <a:srgbClr val="FF0000"/>
                </a:solidFill>
                <a:latin typeface="Papyrus - 22"/>
              </a:rPr>
              <a:t>The pyramid covered the pharaoh's  burial chamber.  Near it were temples,  storage chambers, and </a:t>
            </a:r>
            <a:r>
              <a:rPr lang="en-US" b="1" dirty="0" err="1">
                <a:solidFill>
                  <a:srgbClr val="FF0000"/>
                </a:solidFill>
                <a:latin typeface="Papyrus - 22"/>
              </a:rPr>
              <a:t>mastabas</a:t>
            </a:r>
            <a:r>
              <a:rPr lang="en-US" b="1" dirty="0">
                <a:solidFill>
                  <a:srgbClr val="FF0000"/>
                </a:solidFill>
                <a:latin typeface="Papyrus - 22"/>
              </a:rPr>
              <a:t> where  the royal family and servants would be  buried.  Later, pharaohs were buried in  secret underground tombs in a deserted  place known as the Valley of the Kings.</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5283200" y="2819400"/>
            <a:ext cx="3543300" cy="2286000"/>
          </a:xfrm>
          <a:prstGeom prst="rect">
            <a:avLst/>
          </a:prstGeom>
          <a:solidFill>
            <a:scrgbClr r="0" g="0" b="0">
              <a:alpha val="0"/>
            </a:scrgbClr>
          </a:solidFill>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490133" y="4343400"/>
            <a:ext cx="3568700" cy="2273300"/>
          </a:xfrm>
          <a:prstGeom prst="rect">
            <a:avLst/>
          </a:prstGeom>
          <a:solidFill>
            <a:scrgbClr r="0" g="0" b="0">
              <a:alpha val="0"/>
            </a:scrgbClr>
          </a:solidFill>
        </p:spPr>
      </p:pic>
    </p:spTree>
    <p:extLst>
      <p:ext uri="{BB962C8B-B14F-4D97-AF65-F5344CB8AC3E}">
        <p14:creationId xmlns:p14="http://schemas.microsoft.com/office/powerpoint/2010/main" val="2823131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228600" y="1213009"/>
            <a:ext cx="8686800" cy="1200329"/>
          </a:xfrm>
          <a:prstGeom prst="rect">
            <a:avLst/>
          </a:prstGeom>
        </p:spPr>
        <p:txBody>
          <a:bodyPr wrap="square">
            <a:spAutoFit/>
          </a:bodyPr>
          <a:lstStyle/>
          <a:p>
            <a:r>
              <a:rPr lang="en-US" b="1" dirty="0">
                <a:solidFill>
                  <a:srgbClr val="FF0000"/>
                </a:solidFill>
                <a:latin typeface="Papyrus - 28"/>
              </a:rPr>
              <a:t>When the funeral procession  came to a rest at the tomb,  priests performed a final ritual  on the mummy called the  "Opening of the Mouth".  The  mummy's mouth was not actually  opened, but magically given the  ability to speak and eat again.</a:t>
            </a:r>
            <a:endParaRPr lang="en-US" b="1" dirty="0">
              <a:solidFill>
                <a:srgbClr val="FF0000"/>
              </a:solidFill>
              <a:latin typeface="Papyrus - 28"/>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124200" y="2641599"/>
            <a:ext cx="4384294" cy="3244977"/>
          </a:xfrm>
          <a:prstGeom prst="rect">
            <a:avLst/>
          </a:prstGeom>
          <a:solidFill>
            <a:scrgbClr r="0" g="0" b="0">
              <a:alpha val="0"/>
            </a:scrgbClr>
          </a:solidFill>
        </p:spPr>
      </p:pic>
    </p:spTree>
    <p:extLst>
      <p:ext uri="{BB962C8B-B14F-4D97-AF65-F5344CB8AC3E}">
        <p14:creationId xmlns:p14="http://schemas.microsoft.com/office/powerpoint/2010/main" val="14596254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4" name="Rectangle 3"/>
          <p:cNvSpPr/>
          <p:nvPr/>
        </p:nvSpPr>
        <p:spPr>
          <a:xfrm>
            <a:off x="304800" y="1213009"/>
            <a:ext cx="8534400" cy="1200329"/>
          </a:xfrm>
          <a:prstGeom prst="rect">
            <a:avLst/>
          </a:prstGeom>
        </p:spPr>
        <p:txBody>
          <a:bodyPr wrap="square">
            <a:spAutoFit/>
          </a:bodyPr>
          <a:lstStyle/>
          <a:p>
            <a:r>
              <a:rPr lang="en-US" b="1" dirty="0">
                <a:solidFill>
                  <a:srgbClr val="FF0000"/>
                </a:solidFill>
                <a:latin typeface="Papyrus - 27"/>
              </a:rPr>
              <a:t>The mummy was then put into the  sarcophagus.  The canopic jars were  stored nearby.  The mourners left, and  the entrance to the tomb was sealed up  with a wall of stone slabs.  Finally, the  mummy was in its eternal resting place  and on the way to its new life.</a:t>
            </a:r>
            <a:endParaRPr lang="en-US" b="1" dirty="0">
              <a:solidFill>
                <a:srgbClr val="FF0000"/>
              </a:solidFill>
              <a:latin typeface="Papyrus - 27"/>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038600" y="2743200"/>
            <a:ext cx="2806700" cy="2895600"/>
          </a:xfrm>
          <a:prstGeom prst="rect">
            <a:avLst/>
          </a:prstGeom>
          <a:solidFill>
            <a:scrgbClr r="0" g="0" b="0">
              <a:alpha val="0"/>
            </a:scrgbClr>
          </a:solidFill>
        </p:spPr>
      </p:pic>
    </p:spTree>
    <p:extLst>
      <p:ext uri="{BB962C8B-B14F-4D97-AF65-F5344CB8AC3E}">
        <p14:creationId xmlns:p14="http://schemas.microsoft.com/office/powerpoint/2010/main" val="3512485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FF0000"/>
                </a:solidFill>
                <a:latin typeface="Papyrus - 36"/>
              </a:rPr>
              <a:t>Mummification &amp; The Afterlife</a:t>
            </a:r>
            <a:br>
              <a:rPr lang="en-US" b="1" u="sng" dirty="0">
                <a:solidFill>
                  <a:srgbClr val="FF0000"/>
                </a:solidFill>
                <a:latin typeface="Papyrus - 36"/>
              </a:rPr>
            </a:br>
            <a:endParaRPr lang="en-US" dirty="0"/>
          </a:p>
        </p:txBody>
      </p:sp>
      <p:sp>
        <p:nvSpPr>
          <p:cNvPr id="5" name="Rectangle 4"/>
          <p:cNvSpPr/>
          <p:nvPr/>
        </p:nvSpPr>
        <p:spPr>
          <a:xfrm>
            <a:off x="381000" y="1513091"/>
            <a:ext cx="8382000" cy="3139321"/>
          </a:xfrm>
          <a:prstGeom prst="rect">
            <a:avLst/>
          </a:prstGeom>
        </p:spPr>
        <p:txBody>
          <a:bodyPr wrap="square">
            <a:spAutoFit/>
          </a:bodyPr>
          <a:lstStyle/>
          <a:p>
            <a:pPr lvl="0"/>
            <a:r>
              <a:rPr lang="en-US" sz="1600" b="1" u="sng" dirty="0">
                <a:solidFill>
                  <a:srgbClr val="FF0000"/>
                </a:solidFill>
                <a:latin typeface="Papyrus - 22"/>
              </a:rPr>
              <a:t>Mini-Assignment:</a:t>
            </a:r>
            <a:r>
              <a:rPr lang="en-US" sz="1600" b="1" dirty="0">
                <a:solidFill>
                  <a:srgbClr val="FF0000"/>
                </a:solidFill>
                <a:latin typeface="Papyrus - 22"/>
              </a:rPr>
              <a:t> </a:t>
            </a:r>
            <a:r>
              <a:rPr lang="en-US" sz="1500" b="1" dirty="0">
                <a:solidFill>
                  <a:srgbClr val="000000"/>
                </a:solidFill>
                <a:latin typeface="Papyrus - 20"/>
              </a:rPr>
              <a:t>Now that we have seen how the ancient Egyptians created mummies, we are going to create a short flipbook that correctly arranges the steps in the mummification process, and provides a picture for each one of the steps.  Your first task will be to put the following steps in order from start to finish:</a:t>
            </a:r>
            <a:r>
              <a:rPr lang="en-US" sz="1600" b="1" dirty="0">
                <a:solidFill>
                  <a:srgbClr val="000000"/>
                </a:solidFill>
                <a:latin typeface="Papyrus - 22"/>
              </a:rPr>
              <a:t> </a:t>
            </a:r>
          </a:p>
          <a:p>
            <a:pPr lvl="0"/>
            <a:r>
              <a:rPr lang="en-US" sz="1600" b="1" dirty="0">
                <a:solidFill>
                  <a:srgbClr val="000000"/>
                </a:solidFill>
                <a:latin typeface="Papyrus - 22"/>
              </a:rPr>
              <a:t>·</a:t>
            </a:r>
            <a:r>
              <a:rPr lang="en-US" sz="1000" b="1" dirty="0">
                <a:solidFill>
                  <a:srgbClr val="FF0000"/>
                </a:solidFill>
                <a:latin typeface="Papyrus - 14"/>
              </a:rPr>
              <a:t>	Put the Mummy in a sarcophagus.</a:t>
            </a:r>
          </a:p>
          <a:p>
            <a:pPr lvl="0"/>
            <a:r>
              <a:rPr lang="en-US" sz="1000" b="1" dirty="0">
                <a:solidFill>
                  <a:srgbClr val="FF0000"/>
                </a:solidFill>
                <a:latin typeface="Papyrus - 14"/>
              </a:rPr>
              <a:t>·	Put natron packets in the body.</a:t>
            </a:r>
          </a:p>
          <a:p>
            <a:pPr lvl="0"/>
            <a:r>
              <a:rPr lang="en-US" sz="1000" b="1" dirty="0">
                <a:solidFill>
                  <a:srgbClr val="FF0000"/>
                </a:solidFill>
                <a:latin typeface="Papyrus - 14"/>
              </a:rPr>
              <a:t>·	Put internal organs in canopic jars.</a:t>
            </a:r>
          </a:p>
          <a:p>
            <a:pPr lvl="0"/>
            <a:r>
              <a:rPr lang="en-US" sz="1000" b="1" dirty="0">
                <a:solidFill>
                  <a:srgbClr val="FF0000"/>
                </a:solidFill>
                <a:latin typeface="Papyrus - 14"/>
              </a:rPr>
              <a:t>·	Stuff the inside of the body with linen.</a:t>
            </a:r>
          </a:p>
          <a:p>
            <a:pPr lvl="0"/>
            <a:r>
              <a:rPr lang="en-US" sz="1000" b="1" dirty="0">
                <a:solidFill>
                  <a:srgbClr val="FF0000"/>
                </a:solidFill>
                <a:latin typeface="Papyrus - 14"/>
              </a:rPr>
              <a:t>·	Cover the entire body with natron.</a:t>
            </a:r>
          </a:p>
          <a:p>
            <a:pPr lvl="0"/>
            <a:r>
              <a:rPr lang="en-US" sz="1000" b="1" dirty="0">
                <a:solidFill>
                  <a:srgbClr val="FF0000"/>
                </a:solidFill>
                <a:latin typeface="Papyrus - 14"/>
              </a:rPr>
              <a:t>·	Place magic amulets on the mummy.</a:t>
            </a:r>
          </a:p>
          <a:p>
            <a:pPr lvl="0"/>
            <a:r>
              <a:rPr lang="en-US" sz="1000" b="1" dirty="0">
                <a:solidFill>
                  <a:srgbClr val="FF0000"/>
                </a:solidFill>
                <a:latin typeface="Papyrus - 14"/>
              </a:rPr>
              <a:t>·	Rub the body with spices and oils.</a:t>
            </a:r>
          </a:p>
          <a:p>
            <a:pPr lvl="0"/>
            <a:r>
              <a:rPr lang="en-US" sz="1000" b="1" dirty="0">
                <a:solidFill>
                  <a:srgbClr val="FF0000"/>
                </a:solidFill>
                <a:latin typeface="Papyrus - 14"/>
              </a:rPr>
              <a:t>·	Remove the internal organs.</a:t>
            </a:r>
          </a:p>
          <a:p>
            <a:pPr lvl="0"/>
            <a:r>
              <a:rPr lang="en-US" sz="1000" b="1" dirty="0">
                <a:solidFill>
                  <a:srgbClr val="FF0000"/>
                </a:solidFill>
                <a:latin typeface="Papyrus - 14"/>
              </a:rPr>
              <a:t>·	Paint a picture of Osiris on the mummy.</a:t>
            </a:r>
          </a:p>
          <a:p>
            <a:pPr lvl="0"/>
            <a:r>
              <a:rPr lang="en-US" sz="1000" b="1" dirty="0">
                <a:solidFill>
                  <a:srgbClr val="FF0000"/>
                </a:solidFill>
                <a:latin typeface="Papyrus - 14"/>
              </a:rPr>
              <a:t>·	Wash natron off the body.</a:t>
            </a:r>
          </a:p>
          <a:p>
            <a:pPr lvl="0"/>
            <a:r>
              <a:rPr lang="en-US" sz="1000" b="1" dirty="0">
                <a:solidFill>
                  <a:srgbClr val="FF0000"/>
                </a:solidFill>
                <a:latin typeface="Papyrus - 14"/>
              </a:rPr>
              <a:t>·	Wrap body in linens.</a:t>
            </a:r>
          </a:p>
          <a:p>
            <a:pPr lvl="0"/>
            <a:r>
              <a:rPr lang="en-US" sz="1000" b="1" dirty="0">
                <a:solidFill>
                  <a:srgbClr val="FF0000"/>
                </a:solidFill>
                <a:latin typeface="Papyrus - 14"/>
              </a:rPr>
              <a:t>·	Cover the mummy with a layer of resin or tree sap.</a:t>
            </a:r>
          </a:p>
          <a:p>
            <a:pPr lvl="0"/>
            <a:r>
              <a:rPr lang="en-US" sz="1000" b="1" dirty="0">
                <a:solidFill>
                  <a:srgbClr val="FF0000"/>
                </a:solidFill>
                <a:latin typeface="Papyrus - 14"/>
              </a:rPr>
              <a:t>·	Remove the brain.</a:t>
            </a:r>
            <a:endParaRPr lang="en-US" sz="1000" b="1" dirty="0">
              <a:solidFill>
                <a:srgbClr val="FF0000"/>
              </a:solidFill>
              <a:latin typeface="Papyrus - 14"/>
            </a:endParaRPr>
          </a:p>
        </p:txBody>
      </p:sp>
    </p:spTree>
    <p:extLst>
      <p:ext uri="{BB962C8B-B14F-4D97-AF65-F5344CB8AC3E}">
        <p14:creationId xmlns:p14="http://schemas.microsoft.com/office/powerpoint/2010/main" val="32837924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228600" y="1074509"/>
            <a:ext cx="8382000" cy="1200329"/>
          </a:xfrm>
          <a:prstGeom prst="rect">
            <a:avLst/>
          </a:prstGeom>
        </p:spPr>
        <p:txBody>
          <a:bodyPr wrap="square">
            <a:spAutoFit/>
          </a:bodyPr>
          <a:lstStyle/>
          <a:p>
            <a:r>
              <a:rPr lang="en-US" b="1" dirty="0" smtClean="0">
                <a:solidFill>
                  <a:srgbClr val="FF0000"/>
                </a:solidFill>
                <a:latin typeface="Papyrus - 22"/>
              </a:rPr>
              <a:t>A mummy is a corpse that has been dried  out so it will not decay.  The earliest  Egyptians were mummified naturally.   The corpse was buried in the ground.   The hot dry sand of Egypt dried out the  body.  The preserved body turned as  hard as stone, into a fossil.</a:t>
            </a:r>
            <a:endParaRPr lang="en-US" b="1" dirty="0">
              <a:solidFill>
                <a:srgbClr val="FF0000"/>
              </a:solidFill>
              <a:latin typeface="Papyrus - 22"/>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838200" y="2590800"/>
            <a:ext cx="4670806" cy="2293112"/>
          </a:xfrm>
          <a:prstGeom prst="rect">
            <a:avLst/>
          </a:prstGeom>
          <a:solidFill>
            <a:scrgbClr r="0" g="0" b="0">
              <a:alpha val="0"/>
            </a:scrgbClr>
          </a:solidFill>
        </p:spPr>
      </p:pic>
      <p:sp>
        <p:nvSpPr>
          <p:cNvPr id="6" name="TextBox 5"/>
          <p:cNvSpPr txBox="1"/>
          <p:nvPr/>
        </p:nvSpPr>
        <p:spPr>
          <a:xfrm>
            <a:off x="4445000" y="5029200"/>
            <a:ext cx="2717800" cy="553998"/>
          </a:xfrm>
          <a:prstGeom prst="rect">
            <a:avLst/>
          </a:prstGeom>
          <a:noFill/>
        </p:spPr>
        <p:txBody>
          <a:bodyPr vert="horz" rtlCol="0">
            <a:spAutoFit/>
          </a:bodyPr>
          <a:lstStyle/>
          <a:p>
            <a:r>
              <a:rPr lang="en-US" sz="1000" dirty="0" smtClean="0">
                <a:solidFill>
                  <a:srgbClr val="000000"/>
                </a:solidFill>
                <a:latin typeface="Arial - 13"/>
              </a:rPr>
              <a:t>The corpse was buried in a  crouching position.  Jars of food  were buried with it for use in the  new life.</a:t>
            </a:r>
            <a:endParaRPr lang="en-US" sz="1000" dirty="0">
              <a:solidFill>
                <a:srgbClr val="000000"/>
              </a:solidFill>
              <a:latin typeface="Arial - 13"/>
            </a:endParaRPr>
          </a:p>
        </p:txBody>
      </p:sp>
    </p:spTree>
    <p:extLst>
      <p:ext uri="{BB962C8B-B14F-4D97-AF65-F5344CB8AC3E}">
        <p14:creationId xmlns:p14="http://schemas.microsoft.com/office/powerpoint/2010/main" val="3587075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152400" y="990600"/>
            <a:ext cx="4572000" cy="2308324"/>
          </a:xfrm>
          <a:prstGeom prst="rect">
            <a:avLst/>
          </a:prstGeom>
        </p:spPr>
        <p:txBody>
          <a:bodyPr>
            <a:spAutoFit/>
          </a:bodyPr>
          <a:lstStyle/>
          <a:p>
            <a:r>
              <a:rPr lang="en-US" b="1" dirty="0" smtClean="0">
                <a:solidFill>
                  <a:srgbClr val="FF0000"/>
                </a:solidFill>
                <a:latin typeface="Papyrus - 16"/>
              </a:rPr>
              <a:t>As time went on, burials became more  elaborate.  The dead were wrapped in a  shroud of cloth or skin.  They were  buried in pits lined with wood or stone, or  in caves.  Bodies not buried directly in  the sand became exposed to dampness,  air, and bacteria.  They decayed.</a:t>
            </a:r>
            <a:endParaRPr lang="en-US" b="1" dirty="0">
              <a:solidFill>
                <a:srgbClr val="FF0000"/>
              </a:solidFill>
              <a:latin typeface="Papyrus - 1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1506918" y="3302553"/>
            <a:ext cx="1862963" cy="2852928"/>
          </a:xfrm>
          <a:prstGeom prst="rect">
            <a:avLst/>
          </a:prstGeom>
          <a:solidFill>
            <a:scrgbClr r="0" g="0" b="0">
              <a:alpha val="0"/>
            </a:scrgbClr>
          </a:solidFill>
        </p:spPr>
      </p:pic>
      <p:sp>
        <p:nvSpPr>
          <p:cNvPr id="6" name="Rectangle 5"/>
          <p:cNvSpPr/>
          <p:nvPr/>
        </p:nvSpPr>
        <p:spPr>
          <a:xfrm>
            <a:off x="4114800" y="4427506"/>
            <a:ext cx="4572000" cy="1754326"/>
          </a:xfrm>
          <a:prstGeom prst="rect">
            <a:avLst/>
          </a:prstGeom>
        </p:spPr>
        <p:txBody>
          <a:bodyPr>
            <a:spAutoFit/>
          </a:bodyPr>
          <a:lstStyle/>
          <a:p>
            <a:r>
              <a:rPr lang="en-US" b="1" dirty="0" smtClean="0">
                <a:solidFill>
                  <a:srgbClr val="FF0000"/>
                </a:solidFill>
                <a:latin typeface="Papyrus - 18"/>
              </a:rPr>
              <a:t>So people learned how to embalm, or  mummify, their dead.  It took centuries of  practice to perfect the art.  Embalmers  became so expert that the mummies they  made remained preserved for thousands  of years.</a:t>
            </a:r>
            <a:endParaRPr lang="en-US" b="1" dirty="0">
              <a:solidFill>
                <a:srgbClr val="FF0000"/>
              </a:solidFill>
              <a:latin typeface="Papyrus - 18"/>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5161643" y="1371600"/>
            <a:ext cx="3492500" cy="2324100"/>
          </a:xfrm>
          <a:prstGeom prst="rect">
            <a:avLst/>
          </a:prstGeom>
          <a:solidFill>
            <a:scrgbClr r="0" g="0" b="0">
              <a:alpha val="0"/>
            </a:scrgbClr>
          </a:solidFill>
        </p:spPr>
      </p:pic>
    </p:spTree>
    <p:extLst>
      <p:ext uri="{BB962C8B-B14F-4D97-AF65-F5344CB8AC3E}">
        <p14:creationId xmlns:p14="http://schemas.microsoft.com/office/powerpoint/2010/main" val="1271660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457200" y="1143000"/>
            <a:ext cx="4572000" cy="4524315"/>
          </a:xfrm>
          <a:prstGeom prst="rect">
            <a:avLst/>
          </a:prstGeom>
        </p:spPr>
        <p:txBody>
          <a:bodyPr>
            <a:spAutoFit/>
          </a:bodyPr>
          <a:lstStyle/>
          <a:p>
            <a:r>
              <a:rPr lang="en-US" b="1" dirty="0" smtClean="0">
                <a:solidFill>
                  <a:srgbClr val="FF0000"/>
                </a:solidFill>
                <a:latin typeface="Papyrus - 20"/>
              </a:rPr>
              <a:t>Mummification was a long, complicated, and expensive process.  People  were mummified and buried according to what they could afford.  </a:t>
            </a:r>
          </a:p>
          <a:p>
            <a:endParaRPr lang="en-US" b="1" dirty="0" smtClean="0">
              <a:solidFill>
                <a:srgbClr val="FF0000"/>
              </a:solidFill>
              <a:latin typeface="Papyrus - 20"/>
            </a:endParaRPr>
          </a:p>
          <a:p>
            <a:pPr marL="285750" indent="-285750">
              <a:buFont typeface="Arial" panose="020B0604020202020204" pitchFamily="34" charset="0"/>
              <a:buChar char="•"/>
            </a:pPr>
            <a:r>
              <a:rPr lang="en-US" b="1" dirty="0" smtClean="0">
                <a:solidFill>
                  <a:srgbClr val="FF0000"/>
                </a:solidFill>
                <a:latin typeface="Papyrus - 20"/>
              </a:rPr>
              <a:t>The poor had modest burials (often buried in mass graves in the desert).</a:t>
            </a:r>
          </a:p>
          <a:p>
            <a:endParaRPr lang="en-US" b="1" dirty="0" smtClean="0">
              <a:solidFill>
                <a:srgbClr val="FF0000"/>
              </a:solidFill>
              <a:latin typeface="Papyrus - 20"/>
            </a:endParaRPr>
          </a:p>
          <a:p>
            <a:pPr marL="285750" indent="-285750">
              <a:buFont typeface="Arial" panose="020B0604020202020204" pitchFamily="34" charset="0"/>
              <a:buChar char="•"/>
            </a:pPr>
            <a:r>
              <a:rPr lang="en-US" b="1" dirty="0" smtClean="0">
                <a:solidFill>
                  <a:srgbClr val="FF0000"/>
                </a:solidFill>
                <a:latin typeface="Papyrus - 20"/>
              </a:rPr>
              <a:t>Noblemen and others who served the king and queen had more elaborate burials (larger tombs and more grave goods).  </a:t>
            </a:r>
          </a:p>
          <a:p>
            <a:endParaRPr lang="en-US" b="1" dirty="0" smtClean="0">
              <a:solidFill>
                <a:srgbClr val="FF0000"/>
              </a:solidFill>
              <a:latin typeface="Papyrus - 20"/>
            </a:endParaRPr>
          </a:p>
          <a:p>
            <a:pPr marL="285750" indent="-285750">
              <a:buFont typeface="Arial" panose="020B0604020202020204" pitchFamily="34" charset="0"/>
              <a:buChar char="•"/>
            </a:pPr>
            <a:r>
              <a:rPr lang="en-US" b="1" dirty="0" smtClean="0">
                <a:solidFill>
                  <a:srgbClr val="FF0000"/>
                </a:solidFill>
                <a:latin typeface="Papyrus - 20"/>
              </a:rPr>
              <a:t>The Pharaoh was given the best burial because they became a god after their death.</a:t>
            </a:r>
            <a:endParaRPr lang="en-US" b="1" dirty="0">
              <a:solidFill>
                <a:srgbClr val="FF0000"/>
              </a:solidFill>
              <a:latin typeface="Papyrus - 20"/>
            </a:endParaRPr>
          </a:p>
        </p:txBody>
      </p:sp>
    </p:spTree>
    <p:extLst>
      <p:ext uri="{BB962C8B-B14F-4D97-AF65-F5344CB8AC3E}">
        <p14:creationId xmlns:p14="http://schemas.microsoft.com/office/powerpoint/2010/main" val="206660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381000" y="1295400"/>
            <a:ext cx="7924800" cy="646331"/>
          </a:xfrm>
          <a:prstGeom prst="rect">
            <a:avLst/>
          </a:prstGeom>
        </p:spPr>
        <p:txBody>
          <a:bodyPr wrap="square">
            <a:spAutoFit/>
          </a:bodyPr>
          <a:lstStyle/>
          <a:p>
            <a:r>
              <a:rPr lang="en-US" b="1" dirty="0" smtClean="0">
                <a:solidFill>
                  <a:srgbClr val="FF0000"/>
                </a:solidFill>
                <a:latin typeface="Papyrus - 36"/>
              </a:rPr>
              <a:t>Let's look at the process a Pharaoh's  body would have gone through when it  was mummified:</a:t>
            </a:r>
            <a:endParaRPr lang="en-US" b="1" dirty="0">
              <a:solidFill>
                <a:srgbClr val="FF0000"/>
              </a:solidFill>
              <a:latin typeface="Papyrus - 36"/>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914400" y="2438400"/>
            <a:ext cx="3878961" cy="2703830"/>
          </a:xfrm>
          <a:prstGeom prst="rect">
            <a:avLst/>
          </a:prstGeom>
          <a:solidFill>
            <a:scrgbClr r="0" g="0" b="0">
              <a:alpha val="0"/>
            </a:scrgbClr>
          </a:solidFill>
        </p:spPr>
      </p:pic>
      <p:sp>
        <p:nvSpPr>
          <p:cNvPr id="6" name="TextBox 5"/>
          <p:cNvSpPr txBox="1"/>
          <p:nvPr/>
        </p:nvSpPr>
        <p:spPr>
          <a:xfrm>
            <a:off x="5486400" y="3406534"/>
            <a:ext cx="1498600" cy="400110"/>
          </a:xfrm>
          <a:prstGeom prst="rect">
            <a:avLst/>
          </a:prstGeom>
          <a:noFill/>
        </p:spPr>
        <p:txBody>
          <a:bodyPr vert="horz" rtlCol="0">
            <a:spAutoFit/>
          </a:bodyPr>
          <a:lstStyle/>
          <a:p>
            <a:r>
              <a:rPr lang="en-US" sz="1000" dirty="0" smtClean="0">
                <a:solidFill>
                  <a:srgbClr val="000000"/>
                </a:solidFill>
                <a:latin typeface="Arial - 12"/>
              </a:rPr>
              <a:t>Mummy of  Ramses the Great</a:t>
            </a:r>
            <a:endParaRPr lang="en-US" sz="1000" dirty="0">
              <a:solidFill>
                <a:srgbClr val="000000"/>
              </a:solidFill>
              <a:latin typeface="Arial - 12"/>
            </a:endParaRPr>
          </a:p>
        </p:txBody>
      </p:sp>
    </p:spTree>
    <p:extLst>
      <p:ext uri="{BB962C8B-B14F-4D97-AF65-F5344CB8AC3E}">
        <p14:creationId xmlns:p14="http://schemas.microsoft.com/office/powerpoint/2010/main" val="79481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533400" y="1524000"/>
            <a:ext cx="4572000" cy="1477328"/>
          </a:xfrm>
          <a:prstGeom prst="rect">
            <a:avLst/>
          </a:prstGeom>
        </p:spPr>
        <p:txBody>
          <a:bodyPr>
            <a:spAutoFit/>
          </a:bodyPr>
          <a:lstStyle/>
          <a:p>
            <a:r>
              <a:rPr lang="en-US" b="1" dirty="0" smtClean="0">
                <a:solidFill>
                  <a:srgbClr val="FF0000"/>
                </a:solidFill>
                <a:latin typeface="Papyrus - 24"/>
              </a:rPr>
              <a:t>It took 70 days for embalmers to  completely mummify a body.  For a royal  or noble burial, embalmers worked in  workshops near the tomb where the  mummy would be buried.</a:t>
            </a:r>
            <a:endParaRPr lang="en-US" b="1" dirty="0">
              <a:solidFill>
                <a:srgbClr val="FF0000"/>
              </a:solidFill>
              <a:latin typeface="Papyrus - 24"/>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2590800" y="3352800"/>
            <a:ext cx="3889375" cy="2642616"/>
          </a:xfrm>
          <a:prstGeom prst="rect">
            <a:avLst/>
          </a:prstGeom>
          <a:solidFill>
            <a:scrgbClr r="0" g="0" b="0">
              <a:alpha val="0"/>
            </a:scrgbClr>
          </a:solidFill>
        </p:spPr>
      </p:pic>
      <p:sp>
        <p:nvSpPr>
          <p:cNvPr id="6" name="TextBox 5"/>
          <p:cNvSpPr txBox="1"/>
          <p:nvPr/>
        </p:nvSpPr>
        <p:spPr>
          <a:xfrm>
            <a:off x="4931229" y="6073001"/>
            <a:ext cx="3937000" cy="276999"/>
          </a:xfrm>
          <a:prstGeom prst="rect">
            <a:avLst/>
          </a:prstGeom>
          <a:noFill/>
        </p:spPr>
        <p:txBody>
          <a:bodyPr vert="horz" rtlCol="0">
            <a:spAutoFit/>
          </a:bodyPr>
          <a:lstStyle/>
          <a:p>
            <a:r>
              <a:rPr lang="en-US" sz="1200" b="1" dirty="0" smtClean="0">
                <a:solidFill>
                  <a:srgbClr val="000000"/>
                </a:solidFill>
                <a:latin typeface="Papyrus - 17"/>
              </a:rPr>
              <a:t>The process was done by priests.</a:t>
            </a:r>
            <a:endParaRPr lang="en-US" sz="1200" b="1" dirty="0">
              <a:solidFill>
                <a:srgbClr val="000000"/>
              </a:solidFill>
              <a:latin typeface="Papyrus - 17"/>
            </a:endParaRPr>
          </a:p>
        </p:txBody>
      </p:sp>
    </p:spTree>
    <p:extLst>
      <p:ext uri="{BB962C8B-B14F-4D97-AF65-F5344CB8AC3E}">
        <p14:creationId xmlns:p14="http://schemas.microsoft.com/office/powerpoint/2010/main" val="3447961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latin typeface="Papyrus - 36"/>
              </a:rPr>
              <a:t>Mummification &amp; The Afterlife</a:t>
            </a:r>
            <a:br>
              <a:rPr lang="en-US" b="1" u="sng" dirty="0" smtClean="0">
                <a:solidFill>
                  <a:srgbClr val="FF0000"/>
                </a:solidFill>
                <a:latin typeface="Papyrus - 36"/>
              </a:rPr>
            </a:br>
            <a:endParaRPr lang="en-US" dirty="0"/>
          </a:p>
        </p:txBody>
      </p:sp>
      <p:sp>
        <p:nvSpPr>
          <p:cNvPr id="4" name="Rectangle 3"/>
          <p:cNvSpPr/>
          <p:nvPr/>
        </p:nvSpPr>
        <p:spPr>
          <a:xfrm>
            <a:off x="685800" y="1189173"/>
            <a:ext cx="4572000" cy="1477328"/>
          </a:xfrm>
          <a:prstGeom prst="rect">
            <a:avLst/>
          </a:prstGeom>
        </p:spPr>
        <p:txBody>
          <a:bodyPr>
            <a:spAutoFit/>
          </a:bodyPr>
          <a:lstStyle/>
          <a:p>
            <a:r>
              <a:rPr lang="en-US" b="1" dirty="0" smtClean="0">
                <a:solidFill>
                  <a:srgbClr val="FF0000"/>
                </a:solidFill>
                <a:latin typeface="Papyrus - 23"/>
              </a:rPr>
              <a:t>The Egyptians even embalmed and  mummified animals, too.  They mummified  them the way they did people and buried  them as sacrifices to a god or goddess.</a:t>
            </a:r>
            <a:endParaRPr lang="en-US" b="1" dirty="0">
              <a:solidFill>
                <a:srgbClr val="FF0000"/>
              </a:solidFill>
              <a:latin typeface="Papyrus - 23"/>
            </a:endParaRP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36286" y="3048000"/>
            <a:ext cx="2393569" cy="1890522"/>
          </a:xfrm>
          <a:prstGeom prst="rect">
            <a:avLst/>
          </a:prstGeom>
          <a:solidFill>
            <a:scrgbClr r="0" g="0" b="0">
              <a:alpha val="0"/>
            </a:scrgbClr>
          </a:solidFill>
        </p:spPr>
      </p:pic>
      <p:sp>
        <p:nvSpPr>
          <p:cNvPr id="6" name="TextBox 5"/>
          <p:cNvSpPr txBox="1"/>
          <p:nvPr/>
        </p:nvSpPr>
        <p:spPr>
          <a:xfrm>
            <a:off x="653143" y="5257800"/>
            <a:ext cx="1625600" cy="292388"/>
          </a:xfrm>
          <a:prstGeom prst="rect">
            <a:avLst/>
          </a:prstGeom>
          <a:noFill/>
        </p:spPr>
        <p:txBody>
          <a:bodyPr vert="horz" rtlCol="0">
            <a:spAutoFit/>
          </a:bodyPr>
          <a:lstStyle/>
          <a:p>
            <a:r>
              <a:rPr lang="en-US" sz="1300" dirty="0" smtClean="0">
                <a:solidFill>
                  <a:srgbClr val="000000"/>
                </a:solidFill>
                <a:latin typeface="Arial - 17"/>
              </a:rPr>
              <a:t>Mummified Cat</a:t>
            </a:r>
            <a:endParaRPr lang="en-US" sz="1300" dirty="0">
              <a:solidFill>
                <a:srgbClr val="000000"/>
              </a:solidFill>
              <a:latin typeface="Arial - 17"/>
            </a:endParaRPr>
          </a:p>
        </p:txBody>
      </p:sp>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3962400" y="3104531"/>
            <a:ext cx="3289300" cy="2463800"/>
          </a:xfrm>
          <a:prstGeom prst="rect">
            <a:avLst/>
          </a:prstGeom>
          <a:solidFill>
            <a:scrgbClr r="0" g="0" b="0">
              <a:alpha val="0"/>
            </a:scrgbClr>
          </a:solidFill>
        </p:spPr>
      </p:pic>
      <p:sp>
        <p:nvSpPr>
          <p:cNvPr id="8" name="TextBox 7"/>
          <p:cNvSpPr txBox="1"/>
          <p:nvPr/>
        </p:nvSpPr>
        <p:spPr>
          <a:xfrm>
            <a:off x="7188200" y="5740400"/>
            <a:ext cx="1727200" cy="246221"/>
          </a:xfrm>
          <a:prstGeom prst="rect">
            <a:avLst/>
          </a:prstGeom>
          <a:noFill/>
        </p:spPr>
        <p:txBody>
          <a:bodyPr vert="horz" rtlCol="0">
            <a:spAutoFit/>
          </a:bodyPr>
          <a:lstStyle/>
          <a:p>
            <a:r>
              <a:rPr lang="en-US" sz="1000" dirty="0" smtClean="0">
                <a:solidFill>
                  <a:srgbClr val="000000"/>
                </a:solidFill>
                <a:latin typeface="Arial - 13"/>
              </a:rPr>
              <a:t>Mummified Crocodile</a:t>
            </a:r>
            <a:endParaRPr lang="en-US" sz="1000" dirty="0">
              <a:solidFill>
                <a:srgbClr val="000000"/>
              </a:solidFill>
              <a:latin typeface="Arial - 13"/>
            </a:endParaRPr>
          </a:p>
        </p:txBody>
      </p:sp>
      <p:pic>
        <p:nvPicPr>
          <p:cNvPr id="9" name="Picture 8"/>
          <p:cNvPicPr>
            <a:picLocks/>
          </p:cNvPicPr>
          <p:nvPr/>
        </p:nvPicPr>
        <p:blipFill>
          <a:blip r:embed="rId4">
            <a:extLst>
              <a:ext uri="{28A0092B-C50C-407E-A947-70E740481C1C}">
                <a14:useLocalDpi xmlns:a14="http://schemas.microsoft.com/office/drawing/2010/main" val="0"/>
              </a:ext>
            </a:extLst>
          </a:blip>
          <a:stretch>
            <a:fillRect/>
          </a:stretch>
        </p:blipFill>
        <p:spPr>
          <a:xfrm>
            <a:off x="5105400" y="932542"/>
            <a:ext cx="2466848" cy="1931543"/>
          </a:xfrm>
          <a:prstGeom prst="rect">
            <a:avLst/>
          </a:prstGeom>
          <a:solidFill>
            <a:scrgbClr r="0" g="0" b="0">
              <a:alpha val="0"/>
            </a:scrgbClr>
          </a:solidFill>
        </p:spPr>
      </p:pic>
      <p:sp>
        <p:nvSpPr>
          <p:cNvPr id="10" name="TextBox 9"/>
          <p:cNvSpPr txBox="1"/>
          <p:nvPr/>
        </p:nvSpPr>
        <p:spPr>
          <a:xfrm>
            <a:off x="7543800" y="2209800"/>
            <a:ext cx="1955800" cy="261610"/>
          </a:xfrm>
          <a:prstGeom prst="rect">
            <a:avLst/>
          </a:prstGeom>
          <a:noFill/>
        </p:spPr>
        <p:txBody>
          <a:bodyPr vert="horz" rtlCol="0">
            <a:spAutoFit/>
          </a:bodyPr>
          <a:lstStyle/>
          <a:p>
            <a:r>
              <a:rPr lang="en-US" sz="1100" dirty="0" smtClean="0">
                <a:solidFill>
                  <a:srgbClr val="000000"/>
                </a:solidFill>
                <a:latin typeface="Arial - 14"/>
              </a:rPr>
              <a:t>Mummified Falcon</a:t>
            </a:r>
            <a:endParaRPr lang="en-US" sz="1100" dirty="0">
              <a:solidFill>
                <a:srgbClr val="000000"/>
              </a:solidFill>
              <a:latin typeface="Arial - 14"/>
            </a:endParaRPr>
          </a:p>
        </p:txBody>
      </p:sp>
    </p:spTree>
    <p:extLst>
      <p:ext uri="{BB962C8B-B14F-4D97-AF65-F5344CB8AC3E}">
        <p14:creationId xmlns:p14="http://schemas.microsoft.com/office/powerpoint/2010/main" val="1328660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On-screen Show (4:3)</PresentationFormat>
  <Paragraphs>134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lpstr>Mummification &amp; The Afterlife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Mummification &amp; The Afterlife </dc:title>
  <dc:creator>Zachary Cain</dc:creator>
  <cp:lastModifiedBy>Zachary Cain</cp:lastModifiedBy>
  <cp:revision>1</cp:revision>
  <dcterms:created xsi:type="dcterms:W3CDTF">2017-03-03T13:21:24Z</dcterms:created>
  <dcterms:modified xsi:type="dcterms:W3CDTF">2017-03-03T13:22:02Z</dcterms:modified>
</cp:coreProperties>
</file>